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76" r:id="rId3"/>
    <p:sldId id="268" r:id="rId4"/>
    <p:sldId id="264" r:id="rId5"/>
    <p:sldId id="265" r:id="rId6"/>
    <p:sldId id="277" r:id="rId7"/>
    <p:sldId id="270" r:id="rId8"/>
    <p:sldId id="286" r:id="rId9"/>
    <p:sldId id="278" r:id="rId10"/>
    <p:sldId id="272" r:id="rId11"/>
    <p:sldId id="282" r:id="rId12"/>
    <p:sldId id="281"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7E80"/>
    <a:srgbClr val="78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7" d="100"/>
          <a:sy n="87" d="100"/>
        </p:scale>
        <p:origin x="437" y="4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198E7-881C-4C5B-8D0C-7E3484A76FB6}"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GB"/>
        </a:p>
      </dgm:t>
    </dgm:pt>
    <dgm:pt modelId="{C1748F6B-C714-4B0E-BFFF-7998FAF252FA}">
      <dgm:prSet phldrT="[Text]" custT="1"/>
      <dgm:spPr/>
      <dgm:t>
        <a:bodyPr/>
        <a:lstStyle/>
        <a:p>
          <a:r>
            <a:rPr lang="en-GB" sz="2000" dirty="0"/>
            <a:t>2010 </a:t>
          </a:r>
        </a:p>
        <a:p>
          <a:r>
            <a:rPr lang="en-GB" sz="2000" dirty="0"/>
            <a:t>Pilot</a:t>
          </a:r>
        </a:p>
      </dgm:t>
    </dgm:pt>
    <dgm:pt modelId="{1C287D8E-D7D6-4BF5-82BB-45F5D836B9B8}" type="parTrans" cxnId="{C492EBF7-A07A-46C7-AA26-A980E34F9802}">
      <dgm:prSet/>
      <dgm:spPr/>
      <dgm:t>
        <a:bodyPr/>
        <a:lstStyle/>
        <a:p>
          <a:endParaRPr lang="en-GB"/>
        </a:p>
      </dgm:t>
    </dgm:pt>
    <dgm:pt modelId="{1EA3C202-45D2-4282-8A8C-09255DE9EF52}" type="sibTrans" cxnId="{C492EBF7-A07A-46C7-AA26-A980E34F9802}">
      <dgm:prSet/>
      <dgm:spPr/>
      <dgm:t>
        <a:bodyPr/>
        <a:lstStyle/>
        <a:p>
          <a:endParaRPr lang="en-GB"/>
        </a:p>
      </dgm:t>
    </dgm:pt>
    <dgm:pt modelId="{D0687E09-6E99-4B8F-AE3D-C060E99818A6}">
      <dgm:prSet phldrT="[Text]"/>
      <dgm:spPr/>
      <dgm:t>
        <a:bodyPr/>
        <a:lstStyle/>
        <a:p>
          <a:r>
            <a:rPr lang="en-GB" dirty="0">
              <a:solidFill>
                <a:schemeClr val="tx1">
                  <a:lumMod val="65000"/>
                  <a:lumOff val="35000"/>
                </a:schemeClr>
              </a:solidFill>
            </a:rPr>
            <a:t>13 practice nurses in East of England </a:t>
          </a:r>
        </a:p>
      </dgm:t>
    </dgm:pt>
    <dgm:pt modelId="{1FED448A-409D-4BF7-BD0A-C9813F399FCD}" type="parTrans" cxnId="{581ED51B-C3D6-4FFE-A25C-EB7FC61E6163}">
      <dgm:prSet/>
      <dgm:spPr/>
      <dgm:t>
        <a:bodyPr/>
        <a:lstStyle/>
        <a:p>
          <a:endParaRPr lang="en-GB"/>
        </a:p>
      </dgm:t>
    </dgm:pt>
    <dgm:pt modelId="{03A0A86A-E1CD-4B3D-A941-3C7DDFFDA159}" type="sibTrans" cxnId="{581ED51B-C3D6-4FFE-A25C-EB7FC61E6163}">
      <dgm:prSet/>
      <dgm:spPr/>
      <dgm:t>
        <a:bodyPr/>
        <a:lstStyle/>
        <a:p>
          <a:endParaRPr lang="en-GB"/>
        </a:p>
      </dgm:t>
    </dgm:pt>
    <dgm:pt modelId="{8149C60F-009A-44B5-809C-6DFB9722BAF3}">
      <dgm:prSet phldrT="[Text]" custT="1"/>
      <dgm:spPr/>
      <dgm:t>
        <a:bodyPr/>
        <a:lstStyle/>
        <a:p>
          <a:r>
            <a:rPr lang="en-GB" sz="2000" dirty="0"/>
            <a:t>2013/14 </a:t>
          </a:r>
        </a:p>
        <a:p>
          <a:r>
            <a:rPr lang="en-GB" sz="2000" dirty="0"/>
            <a:t>Roll out </a:t>
          </a:r>
        </a:p>
      </dgm:t>
    </dgm:pt>
    <dgm:pt modelId="{38427DD4-13DF-44C0-BEFB-4B557DDEF30B}" type="parTrans" cxnId="{8E4DBC23-7ADB-4BB3-9525-D1D42D7CB0D6}">
      <dgm:prSet/>
      <dgm:spPr/>
      <dgm:t>
        <a:bodyPr/>
        <a:lstStyle/>
        <a:p>
          <a:endParaRPr lang="en-GB"/>
        </a:p>
      </dgm:t>
    </dgm:pt>
    <dgm:pt modelId="{B8A0BF7B-97A7-416B-B302-2C28A6A1A37F}" type="sibTrans" cxnId="{8E4DBC23-7ADB-4BB3-9525-D1D42D7CB0D6}">
      <dgm:prSet/>
      <dgm:spPr/>
      <dgm:t>
        <a:bodyPr/>
        <a:lstStyle/>
        <a:p>
          <a:endParaRPr lang="en-GB"/>
        </a:p>
      </dgm:t>
    </dgm:pt>
    <dgm:pt modelId="{56E48989-E7ED-446A-8E85-C9AA81BD08EE}">
      <dgm:prSet phldrT="[Text]"/>
      <dgm:spPr/>
      <dgm:t>
        <a:bodyPr/>
        <a:lstStyle/>
        <a:p>
          <a:r>
            <a:rPr lang="en-GB" dirty="0">
              <a:solidFill>
                <a:schemeClr val="tx1">
                  <a:lumMod val="65000"/>
                  <a:lumOff val="35000"/>
                </a:schemeClr>
              </a:solidFill>
            </a:rPr>
            <a:t>Nearly 800 clinicians and 20 local trainers across the region </a:t>
          </a:r>
        </a:p>
      </dgm:t>
    </dgm:pt>
    <dgm:pt modelId="{BCD9D28B-A60C-46CB-9199-FD671484B136}" type="parTrans" cxnId="{859189B2-B9CB-4F3A-878E-826F6AFF7B89}">
      <dgm:prSet/>
      <dgm:spPr/>
      <dgm:t>
        <a:bodyPr/>
        <a:lstStyle/>
        <a:p>
          <a:endParaRPr lang="en-GB"/>
        </a:p>
      </dgm:t>
    </dgm:pt>
    <dgm:pt modelId="{739B50B8-882F-4E52-AEA0-26F6EEA57888}" type="sibTrans" cxnId="{859189B2-B9CB-4F3A-878E-826F6AFF7B89}">
      <dgm:prSet/>
      <dgm:spPr/>
      <dgm:t>
        <a:bodyPr/>
        <a:lstStyle/>
        <a:p>
          <a:endParaRPr lang="en-GB"/>
        </a:p>
      </dgm:t>
    </dgm:pt>
    <dgm:pt modelId="{99F3D675-9A2D-490E-8E9C-7231C0F423CB}">
      <dgm:prSet phldrT="[Text]" custT="1"/>
      <dgm:spPr/>
      <dgm:t>
        <a:bodyPr/>
        <a:lstStyle/>
        <a:p>
          <a:r>
            <a:rPr lang="en-GB" sz="2000" dirty="0"/>
            <a:t>2015/16</a:t>
          </a:r>
        </a:p>
        <a:p>
          <a:r>
            <a:rPr lang="en-GB" sz="2000" dirty="0"/>
            <a:t>National scaling </a:t>
          </a:r>
        </a:p>
      </dgm:t>
    </dgm:pt>
    <dgm:pt modelId="{831F6546-C166-46F4-B7E7-998437FF8745}" type="parTrans" cxnId="{0C76552C-00AB-42C4-8190-F2E0CB2DDF4B}">
      <dgm:prSet/>
      <dgm:spPr/>
      <dgm:t>
        <a:bodyPr/>
        <a:lstStyle/>
        <a:p>
          <a:endParaRPr lang="en-GB"/>
        </a:p>
      </dgm:t>
    </dgm:pt>
    <dgm:pt modelId="{690427E3-5208-4DED-A12C-E550B513374B}" type="sibTrans" cxnId="{0C76552C-00AB-42C4-8190-F2E0CB2DDF4B}">
      <dgm:prSet/>
      <dgm:spPr/>
      <dgm:t>
        <a:bodyPr/>
        <a:lstStyle/>
        <a:p>
          <a:endParaRPr lang="en-GB"/>
        </a:p>
      </dgm:t>
    </dgm:pt>
    <dgm:pt modelId="{73D00B24-51AD-4BCD-8BB4-F636732CEE1C}">
      <dgm:prSet phldrT="[Text]"/>
      <dgm:spPr/>
      <dgm:t>
        <a:bodyPr/>
        <a:lstStyle/>
        <a:p>
          <a:r>
            <a:rPr lang="en-GB" dirty="0">
              <a:solidFill>
                <a:schemeClr val="tx1">
                  <a:lumMod val="65000"/>
                  <a:lumOff val="35000"/>
                </a:schemeClr>
              </a:solidFill>
            </a:rPr>
            <a:t>NHS Innovation Accelerator </a:t>
          </a:r>
        </a:p>
        <a:p>
          <a:r>
            <a:rPr lang="en-GB" dirty="0">
              <a:solidFill>
                <a:schemeClr val="tx1">
                  <a:lumMod val="65000"/>
                  <a:lumOff val="35000"/>
                </a:schemeClr>
              </a:solidFill>
            </a:rPr>
            <a:t>Resources, website and social movement</a:t>
          </a:r>
        </a:p>
        <a:p>
          <a:r>
            <a:rPr lang="en-GB" dirty="0">
              <a:solidFill>
                <a:schemeClr val="tx1">
                  <a:lumMod val="65000"/>
                  <a:lumOff val="35000"/>
                </a:schemeClr>
              </a:solidFill>
            </a:rPr>
            <a:t>Collaboration 18 organisations</a:t>
          </a:r>
        </a:p>
        <a:p>
          <a:r>
            <a:rPr lang="en-GB" dirty="0">
              <a:solidFill>
                <a:schemeClr val="tx1">
                  <a:lumMod val="65000"/>
                  <a:lumOff val="35000"/>
                </a:schemeClr>
              </a:solidFill>
            </a:rPr>
            <a:t>3,200 clinicians and others trained, 60 trainers </a:t>
          </a:r>
        </a:p>
        <a:p>
          <a:r>
            <a:rPr lang="en-GB" dirty="0">
              <a:solidFill>
                <a:schemeClr val="tx1">
                  <a:lumMod val="65000"/>
                  <a:lumOff val="35000"/>
                </a:schemeClr>
              </a:solidFill>
            </a:rPr>
            <a:t>Policy influence</a:t>
          </a:r>
        </a:p>
      </dgm:t>
    </dgm:pt>
    <dgm:pt modelId="{1B4E3818-2EE7-436E-8E9B-15FE8C971AB9}" type="parTrans" cxnId="{9F367965-C231-4908-A21E-F20E0E6ABC22}">
      <dgm:prSet/>
      <dgm:spPr/>
      <dgm:t>
        <a:bodyPr/>
        <a:lstStyle/>
        <a:p>
          <a:endParaRPr lang="en-GB"/>
        </a:p>
      </dgm:t>
    </dgm:pt>
    <dgm:pt modelId="{45CEB98E-912D-4055-B730-C5DD2A4E2AF4}" type="sibTrans" cxnId="{9F367965-C231-4908-A21E-F20E0E6ABC22}">
      <dgm:prSet/>
      <dgm:spPr/>
      <dgm:t>
        <a:bodyPr/>
        <a:lstStyle/>
        <a:p>
          <a:endParaRPr lang="en-GB"/>
        </a:p>
      </dgm:t>
    </dgm:pt>
    <dgm:pt modelId="{6C1B669E-1981-47D9-A73D-A81ECA30B574}">
      <dgm:prSet/>
      <dgm:spPr/>
      <dgm:t>
        <a:bodyPr/>
        <a:lstStyle/>
        <a:p>
          <a:endParaRPr lang="en-GB"/>
        </a:p>
      </dgm:t>
    </dgm:pt>
    <dgm:pt modelId="{0A5AE8C9-7286-4DEC-B2D6-5EF1E562F9AB}" type="parTrans" cxnId="{AA158015-2738-4080-92EE-5B27A3418F07}">
      <dgm:prSet/>
      <dgm:spPr/>
      <dgm:t>
        <a:bodyPr/>
        <a:lstStyle/>
        <a:p>
          <a:endParaRPr lang="en-GB"/>
        </a:p>
      </dgm:t>
    </dgm:pt>
    <dgm:pt modelId="{5C31FE72-EAB9-46E4-9F78-51E0ADB3928D}" type="sibTrans" cxnId="{AA158015-2738-4080-92EE-5B27A3418F07}">
      <dgm:prSet/>
      <dgm:spPr/>
      <dgm:t>
        <a:bodyPr/>
        <a:lstStyle/>
        <a:p>
          <a:endParaRPr lang="en-GB"/>
        </a:p>
      </dgm:t>
    </dgm:pt>
    <dgm:pt modelId="{8CF8D161-ECA7-477A-BBF7-E1614FFFF27F}" type="pres">
      <dgm:prSet presAssocID="{872198E7-881C-4C5B-8D0C-7E3484A76FB6}" presName="Name0" presStyleCnt="0">
        <dgm:presLayoutVars>
          <dgm:chMax val="7"/>
          <dgm:chPref val="7"/>
          <dgm:dir/>
          <dgm:animOne val="branch"/>
          <dgm:animLvl val="lvl"/>
        </dgm:presLayoutVars>
      </dgm:prSet>
      <dgm:spPr/>
    </dgm:pt>
    <dgm:pt modelId="{1C1CF0C7-EAB3-4457-B708-836683B35ADA}" type="pres">
      <dgm:prSet presAssocID="{C1748F6B-C714-4B0E-BFFF-7998FAF252FA}" presName="composite" presStyleCnt="0"/>
      <dgm:spPr/>
    </dgm:pt>
    <dgm:pt modelId="{FBB2B85E-FBB6-467F-B0CF-A69F7C497AAE}" type="pres">
      <dgm:prSet presAssocID="{C1748F6B-C714-4B0E-BFFF-7998FAF252FA}" presName="BackAccent" presStyleLbl="bgShp" presStyleIdx="0" presStyleCnt="4" custLinFactNeighborY="5185"/>
      <dgm:spPr>
        <a:solidFill>
          <a:srgbClr val="167E80"/>
        </a:solidFill>
        <a:ln>
          <a:solidFill>
            <a:srgbClr val="167E80"/>
          </a:solidFill>
        </a:ln>
      </dgm:spPr>
    </dgm:pt>
    <dgm:pt modelId="{E74CF695-1B14-45EF-BEA1-D89D8C5FC85D}" type="pres">
      <dgm:prSet presAssocID="{C1748F6B-C714-4B0E-BFFF-7998FAF252FA}" presName="Accent" presStyleLbl="alignNode1" presStyleIdx="0" presStyleCnt="4" custScaleY="84203"/>
      <dgm:spPr>
        <a:solidFill>
          <a:srgbClr val="FFC000"/>
        </a:solidFill>
        <a:ln>
          <a:solidFill>
            <a:srgbClr val="FFC000"/>
          </a:solidFill>
        </a:ln>
      </dgm:spPr>
    </dgm:pt>
    <dgm:pt modelId="{A1138898-965B-403B-8849-4DD7B58E94F8}" type="pres">
      <dgm:prSet presAssocID="{C1748F6B-C714-4B0E-BFFF-7998FAF252FA}" presName="Child" presStyleLbl="revTx" presStyleIdx="0" presStyleCnt="7">
        <dgm:presLayoutVars>
          <dgm:chMax val="0"/>
          <dgm:chPref val="0"/>
          <dgm:bulletEnabled val="1"/>
        </dgm:presLayoutVars>
      </dgm:prSet>
      <dgm:spPr/>
    </dgm:pt>
    <dgm:pt modelId="{5804A97C-F0F2-4985-98B0-0BAF2BC88C73}" type="pres">
      <dgm:prSet presAssocID="{C1748F6B-C714-4B0E-BFFF-7998FAF252FA}" presName="Parent" presStyleLbl="revTx" presStyleIdx="1" presStyleCnt="7">
        <dgm:presLayoutVars>
          <dgm:chMax val="1"/>
          <dgm:chPref val="1"/>
          <dgm:bulletEnabled val="1"/>
        </dgm:presLayoutVars>
      </dgm:prSet>
      <dgm:spPr/>
    </dgm:pt>
    <dgm:pt modelId="{8E6FE577-D7ED-4EC9-977F-6359A9D8C05B}" type="pres">
      <dgm:prSet presAssocID="{1EA3C202-45D2-4282-8A8C-09255DE9EF52}" presName="sibTrans" presStyleCnt="0"/>
      <dgm:spPr/>
    </dgm:pt>
    <dgm:pt modelId="{1D9F509C-9E73-42A3-AE19-F7086E417FFB}" type="pres">
      <dgm:prSet presAssocID="{8149C60F-009A-44B5-809C-6DFB9722BAF3}" presName="composite" presStyleCnt="0"/>
      <dgm:spPr/>
    </dgm:pt>
    <dgm:pt modelId="{52F9EC66-0E86-4141-9784-1DD9918C8893}" type="pres">
      <dgm:prSet presAssocID="{8149C60F-009A-44B5-809C-6DFB9722BAF3}" presName="BackAccent" presStyleLbl="bgShp" presStyleIdx="1" presStyleCnt="4"/>
      <dgm:spPr>
        <a:solidFill>
          <a:srgbClr val="167E80"/>
        </a:solidFill>
      </dgm:spPr>
    </dgm:pt>
    <dgm:pt modelId="{A2A419A7-6690-48D2-BD66-C67F11E6E65E}" type="pres">
      <dgm:prSet presAssocID="{8149C60F-009A-44B5-809C-6DFB9722BAF3}" presName="Accent" presStyleLbl="alignNode1" presStyleIdx="1" presStyleCnt="4"/>
      <dgm:spPr>
        <a:solidFill>
          <a:srgbClr val="FFC000"/>
        </a:solidFill>
        <a:ln>
          <a:solidFill>
            <a:srgbClr val="FFC000"/>
          </a:solidFill>
        </a:ln>
      </dgm:spPr>
    </dgm:pt>
    <dgm:pt modelId="{F2471633-1987-46F1-A67F-7392A08DAAF0}" type="pres">
      <dgm:prSet presAssocID="{8149C60F-009A-44B5-809C-6DFB9722BAF3}" presName="Child" presStyleLbl="revTx" presStyleIdx="2" presStyleCnt="7">
        <dgm:presLayoutVars>
          <dgm:chMax val="0"/>
          <dgm:chPref val="0"/>
          <dgm:bulletEnabled val="1"/>
        </dgm:presLayoutVars>
      </dgm:prSet>
      <dgm:spPr/>
    </dgm:pt>
    <dgm:pt modelId="{F25C8A2C-D81A-46E2-AD8B-B13762E6AE5D}" type="pres">
      <dgm:prSet presAssocID="{8149C60F-009A-44B5-809C-6DFB9722BAF3}" presName="Parent" presStyleLbl="revTx" presStyleIdx="3" presStyleCnt="7">
        <dgm:presLayoutVars>
          <dgm:chMax val="1"/>
          <dgm:chPref val="1"/>
          <dgm:bulletEnabled val="1"/>
        </dgm:presLayoutVars>
      </dgm:prSet>
      <dgm:spPr/>
    </dgm:pt>
    <dgm:pt modelId="{4D0C783E-0C09-47F5-A480-84ACEE0C6A5A}" type="pres">
      <dgm:prSet presAssocID="{B8A0BF7B-97A7-416B-B302-2C28A6A1A37F}" presName="sibTrans" presStyleCnt="0"/>
      <dgm:spPr/>
    </dgm:pt>
    <dgm:pt modelId="{C403BFAA-44F9-471B-A942-221159D0DB95}" type="pres">
      <dgm:prSet presAssocID="{99F3D675-9A2D-490E-8E9C-7231C0F423CB}" presName="composite" presStyleCnt="0"/>
      <dgm:spPr/>
    </dgm:pt>
    <dgm:pt modelId="{4FA19CAA-22A3-42C9-8CA0-06A4BC91483A}" type="pres">
      <dgm:prSet presAssocID="{99F3D675-9A2D-490E-8E9C-7231C0F423CB}" presName="BackAccent" presStyleLbl="bgShp" presStyleIdx="2" presStyleCnt="4"/>
      <dgm:spPr>
        <a:solidFill>
          <a:srgbClr val="167E80"/>
        </a:solidFill>
      </dgm:spPr>
    </dgm:pt>
    <dgm:pt modelId="{CE9BD4AA-8890-40CC-926E-FA4B6F1C6E44}" type="pres">
      <dgm:prSet presAssocID="{99F3D675-9A2D-490E-8E9C-7231C0F423CB}" presName="Accent" presStyleLbl="alignNode1" presStyleIdx="2" presStyleCnt="4"/>
      <dgm:spPr>
        <a:solidFill>
          <a:srgbClr val="FFC000"/>
        </a:solidFill>
        <a:ln>
          <a:solidFill>
            <a:srgbClr val="FFC000"/>
          </a:solidFill>
        </a:ln>
      </dgm:spPr>
    </dgm:pt>
    <dgm:pt modelId="{256217D1-5CD1-416C-8C52-1C207415630B}" type="pres">
      <dgm:prSet presAssocID="{99F3D675-9A2D-490E-8E9C-7231C0F423CB}" presName="Child" presStyleLbl="revTx" presStyleIdx="4" presStyleCnt="7">
        <dgm:presLayoutVars>
          <dgm:chMax val="0"/>
          <dgm:chPref val="0"/>
          <dgm:bulletEnabled val="1"/>
        </dgm:presLayoutVars>
      </dgm:prSet>
      <dgm:spPr/>
    </dgm:pt>
    <dgm:pt modelId="{540A0501-2E1D-4A55-89FB-43D126265647}" type="pres">
      <dgm:prSet presAssocID="{99F3D675-9A2D-490E-8E9C-7231C0F423CB}" presName="Parent" presStyleLbl="revTx" presStyleIdx="5" presStyleCnt="7">
        <dgm:presLayoutVars>
          <dgm:chMax val="1"/>
          <dgm:chPref val="1"/>
          <dgm:bulletEnabled val="1"/>
        </dgm:presLayoutVars>
      </dgm:prSet>
      <dgm:spPr/>
    </dgm:pt>
    <dgm:pt modelId="{45205F77-97B0-4772-973D-3C6256FF2302}" type="pres">
      <dgm:prSet presAssocID="{690427E3-5208-4DED-A12C-E550B513374B}" presName="sibTrans" presStyleCnt="0"/>
      <dgm:spPr/>
    </dgm:pt>
    <dgm:pt modelId="{CAD5679E-40F3-4A5A-A2A7-46214E5F33A9}" type="pres">
      <dgm:prSet presAssocID="{6C1B669E-1981-47D9-A73D-A81ECA30B574}" presName="composite" presStyleCnt="0"/>
      <dgm:spPr/>
    </dgm:pt>
    <dgm:pt modelId="{6915899D-2CAE-4110-A606-F5925E815FEA}" type="pres">
      <dgm:prSet presAssocID="{6C1B669E-1981-47D9-A73D-A81ECA30B574}" presName="BackAccent" presStyleLbl="bgShp" presStyleIdx="3" presStyleCnt="4" custScaleX="105385" custScaleY="100350"/>
      <dgm:spPr>
        <a:solidFill>
          <a:srgbClr val="167E80"/>
        </a:solidFill>
      </dgm:spPr>
    </dgm:pt>
    <dgm:pt modelId="{A227D672-CCA5-421B-8AD6-FD5C8DB140F3}" type="pres">
      <dgm:prSet presAssocID="{6C1B669E-1981-47D9-A73D-A81ECA30B574}" presName="Accent" presStyleLbl="alignNode1" presStyleIdx="3" presStyleCnt="4"/>
      <dgm:spPr>
        <a:solidFill>
          <a:srgbClr val="FFC000"/>
        </a:solidFill>
        <a:ln>
          <a:solidFill>
            <a:srgbClr val="FFC000"/>
          </a:solidFill>
        </a:ln>
      </dgm:spPr>
    </dgm:pt>
    <dgm:pt modelId="{25F324EB-276E-45BF-A6A7-5F053130D90C}" type="pres">
      <dgm:prSet presAssocID="{6C1B669E-1981-47D9-A73D-A81ECA30B574}" presName="Child" presStyleLbl="revTx" presStyleIdx="5" presStyleCnt="7">
        <dgm:presLayoutVars>
          <dgm:chMax val="0"/>
          <dgm:chPref val="0"/>
          <dgm:bulletEnabled val="1"/>
        </dgm:presLayoutVars>
      </dgm:prSet>
      <dgm:spPr/>
    </dgm:pt>
    <dgm:pt modelId="{AE2B4EDA-FA9F-44D6-96F6-C3CC708B7140}" type="pres">
      <dgm:prSet presAssocID="{6C1B669E-1981-47D9-A73D-A81ECA30B574}" presName="Parent" presStyleLbl="revTx" presStyleIdx="6" presStyleCnt="7">
        <dgm:presLayoutVars>
          <dgm:chMax val="1"/>
          <dgm:chPref val="1"/>
          <dgm:bulletEnabled val="1"/>
        </dgm:presLayoutVars>
      </dgm:prSet>
      <dgm:spPr/>
    </dgm:pt>
  </dgm:ptLst>
  <dgm:cxnLst>
    <dgm:cxn modelId="{581ED51B-C3D6-4FFE-A25C-EB7FC61E6163}" srcId="{C1748F6B-C714-4B0E-BFFF-7998FAF252FA}" destId="{D0687E09-6E99-4B8F-AE3D-C060E99818A6}" srcOrd="0" destOrd="0" parTransId="{1FED448A-409D-4BF7-BD0A-C9813F399FCD}" sibTransId="{03A0A86A-E1CD-4B3D-A941-3C7DDFFDA159}"/>
    <dgm:cxn modelId="{D29EF0CA-05A0-4CC2-B6D7-6580A1B2DBC0}" type="presOf" srcId="{6C1B669E-1981-47D9-A73D-A81ECA30B574}" destId="{AE2B4EDA-FA9F-44D6-96F6-C3CC708B7140}" srcOrd="0" destOrd="0" presId="urn:microsoft.com/office/officeart/2008/layout/IncreasingCircleProcess"/>
    <dgm:cxn modelId="{9F367965-C231-4908-A21E-F20E0E6ABC22}" srcId="{99F3D675-9A2D-490E-8E9C-7231C0F423CB}" destId="{73D00B24-51AD-4BCD-8BB4-F636732CEE1C}" srcOrd="0" destOrd="0" parTransId="{1B4E3818-2EE7-436E-8E9B-15FE8C971AB9}" sibTransId="{45CEB98E-912D-4055-B730-C5DD2A4E2AF4}"/>
    <dgm:cxn modelId="{D616595D-151C-43D7-9FC9-CE11B053056D}" type="presOf" srcId="{872198E7-881C-4C5B-8D0C-7E3484A76FB6}" destId="{8CF8D161-ECA7-477A-BBF7-E1614FFFF27F}" srcOrd="0" destOrd="0" presId="urn:microsoft.com/office/officeart/2008/layout/IncreasingCircleProcess"/>
    <dgm:cxn modelId="{7847C1AD-8FB7-47EE-A291-029E275611DF}" type="presOf" srcId="{99F3D675-9A2D-490E-8E9C-7231C0F423CB}" destId="{540A0501-2E1D-4A55-89FB-43D126265647}" srcOrd="0" destOrd="0" presId="urn:microsoft.com/office/officeart/2008/layout/IncreasingCircleProcess"/>
    <dgm:cxn modelId="{859189B2-B9CB-4F3A-878E-826F6AFF7B89}" srcId="{8149C60F-009A-44B5-809C-6DFB9722BAF3}" destId="{56E48989-E7ED-446A-8E85-C9AA81BD08EE}" srcOrd="0" destOrd="0" parTransId="{BCD9D28B-A60C-46CB-9199-FD671484B136}" sibTransId="{739B50B8-882F-4E52-AEA0-26F6EEA57888}"/>
    <dgm:cxn modelId="{902770FE-EDC9-49A3-AFD3-75BDDE8BFA03}" type="presOf" srcId="{56E48989-E7ED-446A-8E85-C9AA81BD08EE}" destId="{F2471633-1987-46F1-A67F-7392A08DAAF0}" srcOrd="0" destOrd="0" presId="urn:microsoft.com/office/officeart/2008/layout/IncreasingCircleProcess"/>
    <dgm:cxn modelId="{2691F673-9B08-42DB-B6B0-B3B4047C8056}" type="presOf" srcId="{8149C60F-009A-44B5-809C-6DFB9722BAF3}" destId="{F25C8A2C-D81A-46E2-AD8B-B13762E6AE5D}" srcOrd="0" destOrd="0" presId="urn:microsoft.com/office/officeart/2008/layout/IncreasingCircleProcess"/>
    <dgm:cxn modelId="{776FA838-9B49-4C49-BB48-096DA92D54FA}" type="presOf" srcId="{D0687E09-6E99-4B8F-AE3D-C060E99818A6}" destId="{A1138898-965B-403B-8849-4DD7B58E94F8}" srcOrd="0" destOrd="0" presId="urn:microsoft.com/office/officeart/2008/layout/IncreasingCircleProcess"/>
    <dgm:cxn modelId="{72885EF2-9AFE-4E73-A698-6BCD85861E4B}" type="presOf" srcId="{C1748F6B-C714-4B0E-BFFF-7998FAF252FA}" destId="{5804A97C-F0F2-4985-98B0-0BAF2BC88C73}" srcOrd="0" destOrd="0" presId="urn:microsoft.com/office/officeart/2008/layout/IncreasingCircleProcess"/>
    <dgm:cxn modelId="{C0AA30A5-6DF5-4C37-8058-697421212361}" type="presOf" srcId="{73D00B24-51AD-4BCD-8BB4-F636732CEE1C}" destId="{256217D1-5CD1-416C-8C52-1C207415630B}" srcOrd="0" destOrd="0" presId="urn:microsoft.com/office/officeart/2008/layout/IncreasingCircleProcess"/>
    <dgm:cxn modelId="{8E4DBC23-7ADB-4BB3-9525-D1D42D7CB0D6}" srcId="{872198E7-881C-4C5B-8D0C-7E3484A76FB6}" destId="{8149C60F-009A-44B5-809C-6DFB9722BAF3}" srcOrd="1" destOrd="0" parTransId="{38427DD4-13DF-44C0-BEFB-4B557DDEF30B}" sibTransId="{B8A0BF7B-97A7-416B-B302-2C28A6A1A37F}"/>
    <dgm:cxn modelId="{0C76552C-00AB-42C4-8190-F2E0CB2DDF4B}" srcId="{872198E7-881C-4C5B-8D0C-7E3484A76FB6}" destId="{99F3D675-9A2D-490E-8E9C-7231C0F423CB}" srcOrd="2" destOrd="0" parTransId="{831F6546-C166-46F4-B7E7-998437FF8745}" sibTransId="{690427E3-5208-4DED-A12C-E550B513374B}"/>
    <dgm:cxn modelId="{AA158015-2738-4080-92EE-5B27A3418F07}" srcId="{872198E7-881C-4C5B-8D0C-7E3484A76FB6}" destId="{6C1B669E-1981-47D9-A73D-A81ECA30B574}" srcOrd="3" destOrd="0" parTransId="{0A5AE8C9-7286-4DEC-B2D6-5EF1E562F9AB}" sibTransId="{5C31FE72-EAB9-46E4-9F78-51E0ADB3928D}"/>
    <dgm:cxn modelId="{C492EBF7-A07A-46C7-AA26-A980E34F9802}" srcId="{872198E7-881C-4C5B-8D0C-7E3484A76FB6}" destId="{C1748F6B-C714-4B0E-BFFF-7998FAF252FA}" srcOrd="0" destOrd="0" parTransId="{1C287D8E-D7D6-4BF5-82BB-45F5D836B9B8}" sibTransId="{1EA3C202-45D2-4282-8A8C-09255DE9EF52}"/>
    <dgm:cxn modelId="{2FD96428-0B7F-4290-8031-8E28564912C6}" type="presParOf" srcId="{8CF8D161-ECA7-477A-BBF7-E1614FFFF27F}" destId="{1C1CF0C7-EAB3-4457-B708-836683B35ADA}" srcOrd="0" destOrd="0" presId="urn:microsoft.com/office/officeart/2008/layout/IncreasingCircleProcess"/>
    <dgm:cxn modelId="{EBB40CFD-1BA2-4626-8C53-3FDBB74285A1}" type="presParOf" srcId="{1C1CF0C7-EAB3-4457-B708-836683B35ADA}" destId="{FBB2B85E-FBB6-467F-B0CF-A69F7C497AAE}" srcOrd="0" destOrd="0" presId="urn:microsoft.com/office/officeart/2008/layout/IncreasingCircleProcess"/>
    <dgm:cxn modelId="{AE9CE29E-DE3F-44C7-BE20-85C378E51C4C}" type="presParOf" srcId="{1C1CF0C7-EAB3-4457-B708-836683B35ADA}" destId="{E74CF695-1B14-45EF-BEA1-D89D8C5FC85D}" srcOrd="1" destOrd="0" presId="urn:microsoft.com/office/officeart/2008/layout/IncreasingCircleProcess"/>
    <dgm:cxn modelId="{5BFAC456-CFED-4F58-80A5-AB2698136029}" type="presParOf" srcId="{1C1CF0C7-EAB3-4457-B708-836683B35ADA}" destId="{A1138898-965B-403B-8849-4DD7B58E94F8}" srcOrd="2" destOrd="0" presId="urn:microsoft.com/office/officeart/2008/layout/IncreasingCircleProcess"/>
    <dgm:cxn modelId="{0C1DD940-6773-408B-B9C9-E5BA4A4FCDC6}" type="presParOf" srcId="{1C1CF0C7-EAB3-4457-B708-836683B35ADA}" destId="{5804A97C-F0F2-4985-98B0-0BAF2BC88C73}" srcOrd="3" destOrd="0" presId="urn:microsoft.com/office/officeart/2008/layout/IncreasingCircleProcess"/>
    <dgm:cxn modelId="{22729C61-588D-4E2F-9B13-D6228896F806}" type="presParOf" srcId="{8CF8D161-ECA7-477A-BBF7-E1614FFFF27F}" destId="{8E6FE577-D7ED-4EC9-977F-6359A9D8C05B}" srcOrd="1" destOrd="0" presId="urn:microsoft.com/office/officeart/2008/layout/IncreasingCircleProcess"/>
    <dgm:cxn modelId="{BF833B47-ECA4-4E02-9976-B8BC59F3BA30}" type="presParOf" srcId="{8CF8D161-ECA7-477A-BBF7-E1614FFFF27F}" destId="{1D9F509C-9E73-42A3-AE19-F7086E417FFB}" srcOrd="2" destOrd="0" presId="urn:microsoft.com/office/officeart/2008/layout/IncreasingCircleProcess"/>
    <dgm:cxn modelId="{D79406E9-5881-4608-BAA3-6C5E85BA7FCF}" type="presParOf" srcId="{1D9F509C-9E73-42A3-AE19-F7086E417FFB}" destId="{52F9EC66-0E86-4141-9784-1DD9918C8893}" srcOrd="0" destOrd="0" presId="urn:microsoft.com/office/officeart/2008/layout/IncreasingCircleProcess"/>
    <dgm:cxn modelId="{851764F7-1CFE-4081-B89D-D323831F18A0}" type="presParOf" srcId="{1D9F509C-9E73-42A3-AE19-F7086E417FFB}" destId="{A2A419A7-6690-48D2-BD66-C67F11E6E65E}" srcOrd="1" destOrd="0" presId="urn:microsoft.com/office/officeart/2008/layout/IncreasingCircleProcess"/>
    <dgm:cxn modelId="{D51B0AC5-A135-4710-8D7C-4E7AA5A8E29A}" type="presParOf" srcId="{1D9F509C-9E73-42A3-AE19-F7086E417FFB}" destId="{F2471633-1987-46F1-A67F-7392A08DAAF0}" srcOrd="2" destOrd="0" presId="urn:microsoft.com/office/officeart/2008/layout/IncreasingCircleProcess"/>
    <dgm:cxn modelId="{ADEBA379-E23F-48E7-8784-9F9B92416700}" type="presParOf" srcId="{1D9F509C-9E73-42A3-AE19-F7086E417FFB}" destId="{F25C8A2C-D81A-46E2-AD8B-B13762E6AE5D}" srcOrd="3" destOrd="0" presId="urn:microsoft.com/office/officeart/2008/layout/IncreasingCircleProcess"/>
    <dgm:cxn modelId="{98A70E81-8D2B-4D65-B833-BF3D5B9F9B57}" type="presParOf" srcId="{8CF8D161-ECA7-477A-BBF7-E1614FFFF27F}" destId="{4D0C783E-0C09-47F5-A480-84ACEE0C6A5A}" srcOrd="3" destOrd="0" presId="urn:microsoft.com/office/officeart/2008/layout/IncreasingCircleProcess"/>
    <dgm:cxn modelId="{8F88B70D-5031-4958-A25F-D9208828353B}" type="presParOf" srcId="{8CF8D161-ECA7-477A-BBF7-E1614FFFF27F}" destId="{C403BFAA-44F9-471B-A942-221159D0DB95}" srcOrd="4" destOrd="0" presId="urn:microsoft.com/office/officeart/2008/layout/IncreasingCircleProcess"/>
    <dgm:cxn modelId="{2161020A-EDC7-48B2-AF79-060C8320885B}" type="presParOf" srcId="{C403BFAA-44F9-471B-A942-221159D0DB95}" destId="{4FA19CAA-22A3-42C9-8CA0-06A4BC91483A}" srcOrd="0" destOrd="0" presId="urn:microsoft.com/office/officeart/2008/layout/IncreasingCircleProcess"/>
    <dgm:cxn modelId="{7EC62156-D9AF-48C2-BE5A-C54396C1CB26}" type="presParOf" srcId="{C403BFAA-44F9-471B-A942-221159D0DB95}" destId="{CE9BD4AA-8890-40CC-926E-FA4B6F1C6E44}" srcOrd="1" destOrd="0" presId="urn:microsoft.com/office/officeart/2008/layout/IncreasingCircleProcess"/>
    <dgm:cxn modelId="{07DF411E-C883-4D22-B9AD-5DF327320F52}" type="presParOf" srcId="{C403BFAA-44F9-471B-A942-221159D0DB95}" destId="{256217D1-5CD1-416C-8C52-1C207415630B}" srcOrd="2" destOrd="0" presId="urn:microsoft.com/office/officeart/2008/layout/IncreasingCircleProcess"/>
    <dgm:cxn modelId="{E3A91E78-E4B7-435B-9E6C-71EBB1A1F2CD}" type="presParOf" srcId="{C403BFAA-44F9-471B-A942-221159D0DB95}" destId="{540A0501-2E1D-4A55-89FB-43D126265647}" srcOrd="3" destOrd="0" presId="urn:microsoft.com/office/officeart/2008/layout/IncreasingCircleProcess"/>
    <dgm:cxn modelId="{17D0FF73-E0D3-4B14-9AF4-867A4E157EBE}" type="presParOf" srcId="{8CF8D161-ECA7-477A-BBF7-E1614FFFF27F}" destId="{45205F77-97B0-4772-973D-3C6256FF2302}" srcOrd="5" destOrd="0" presId="urn:microsoft.com/office/officeart/2008/layout/IncreasingCircleProcess"/>
    <dgm:cxn modelId="{341A3C4C-8008-423B-882A-AE4A42957DE8}" type="presParOf" srcId="{8CF8D161-ECA7-477A-BBF7-E1614FFFF27F}" destId="{CAD5679E-40F3-4A5A-A2A7-46214E5F33A9}" srcOrd="6" destOrd="0" presId="urn:microsoft.com/office/officeart/2008/layout/IncreasingCircleProcess"/>
    <dgm:cxn modelId="{DE4813BC-1733-419A-9895-B65A31437B9D}" type="presParOf" srcId="{CAD5679E-40F3-4A5A-A2A7-46214E5F33A9}" destId="{6915899D-2CAE-4110-A606-F5925E815FEA}" srcOrd="0" destOrd="0" presId="urn:microsoft.com/office/officeart/2008/layout/IncreasingCircleProcess"/>
    <dgm:cxn modelId="{DFCE25F3-8739-4E08-A825-1129CED9313D}" type="presParOf" srcId="{CAD5679E-40F3-4A5A-A2A7-46214E5F33A9}" destId="{A227D672-CCA5-421B-8AD6-FD5C8DB140F3}" srcOrd="1" destOrd="0" presId="urn:microsoft.com/office/officeart/2008/layout/IncreasingCircleProcess"/>
    <dgm:cxn modelId="{BF581F35-6341-4A7E-AA97-87AAB7D46521}" type="presParOf" srcId="{CAD5679E-40F3-4A5A-A2A7-46214E5F33A9}" destId="{25F324EB-276E-45BF-A6A7-5F053130D90C}" srcOrd="2" destOrd="0" presId="urn:microsoft.com/office/officeart/2008/layout/IncreasingCircleProcess"/>
    <dgm:cxn modelId="{46E7272C-4DC4-4680-ADC9-436152087946}" type="presParOf" srcId="{CAD5679E-40F3-4A5A-A2A7-46214E5F33A9}" destId="{AE2B4EDA-FA9F-44D6-96F6-C3CC708B714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C79ED-0C20-4D8E-9E33-E9F4E5D7B0CE}" type="doc">
      <dgm:prSet loTypeId="urn:microsoft.com/office/officeart/2005/8/layout/equation1" loCatId="process" qsTypeId="urn:microsoft.com/office/officeart/2005/8/quickstyle/simple1" qsCatId="simple" csTypeId="urn:microsoft.com/office/officeart/2005/8/colors/accent1_2" csCatId="accent1" phldr="1"/>
      <dgm:spPr/>
    </dgm:pt>
    <dgm:pt modelId="{68773A82-2C94-49C2-88B3-FC657E59F2D9}">
      <dgm:prSet phldrT="[Text]"/>
      <dgm:spPr>
        <a:blipFill rotWithShape="0">
          <a:blip xmlns:r="http://schemas.openxmlformats.org/officeDocument/2006/relationships" r:embed="rId1"/>
          <a:stretch>
            <a:fillRect/>
          </a:stretch>
        </a:blipFill>
      </dgm:spPr>
      <dgm:t>
        <a:bodyPr/>
        <a:lstStyle/>
        <a:p>
          <a:r>
            <a:rPr lang="en-GB" b="1" dirty="0"/>
            <a:t>Training</a:t>
          </a:r>
        </a:p>
      </dgm:t>
    </dgm:pt>
    <dgm:pt modelId="{153939A7-BCAE-4EAE-8424-5E360D85722E}" type="parTrans" cxnId="{0499AE89-8074-44B6-872E-C6A7C05717C7}">
      <dgm:prSet/>
      <dgm:spPr/>
      <dgm:t>
        <a:bodyPr/>
        <a:lstStyle/>
        <a:p>
          <a:endParaRPr lang="en-GB"/>
        </a:p>
      </dgm:t>
    </dgm:pt>
    <dgm:pt modelId="{B374A8FE-40D1-4182-ABE9-A05AD0CE41B2}" type="sibTrans" cxnId="{0499AE89-8074-44B6-872E-C6A7C05717C7}">
      <dgm:prSet/>
      <dgm:spPr/>
      <dgm:t>
        <a:bodyPr/>
        <a:lstStyle/>
        <a:p>
          <a:endParaRPr lang="en-GB"/>
        </a:p>
      </dgm:t>
    </dgm:pt>
    <dgm:pt modelId="{C1AFCABA-4F40-4BB3-AE27-BCF98613A754}">
      <dgm:prSet phldrT="[Text]"/>
      <dgm:spPr>
        <a:blipFill rotWithShape="0">
          <a:blip xmlns:r="http://schemas.openxmlformats.org/officeDocument/2006/relationships" r:embed="rId2"/>
          <a:stretch>
            <a:fillRect/>
          </a:stretch>
        </a:blipFill>
      </dgm:spPr>
      <dgm:t>
        <a:bodyPr/>
        <a:lstStyle/>
        <a:p>
          <a:r>
            <a:rPr lang="en-GB" b="1" dirty="0"/>
            <a:t>Engaging </a:t>
          </a:r>
        </a:p>
      </dgm:t>
    </dgm:pt>
    <dgm:pt modelId="{C7FD9406-0BC8-41B3-B985-43727495C4E1}" type="parTrans" cxnId="{20F34F97-DEE9-4BA6-8ACD-C9E8BA021501}">
      <dgm:prSet/>
      <dgm:spPr/>
      <dgm:t>
        <a:bodyPr/>
        <a:lstStyle/>
        <a:p>
          <a:endParaRPr lang="en-GB"/>
        </a:p>
      </dgm:t>
    </dgm:pt>
    <dgm:pt modelId="{6DF7C76E-7CE4-4D8F-A25B-FAF8B0F4A9DB}" type="sibTrans" cxnId="{20F34F97-DEE9-4BA6-8ACD-C9E8BA021501}">
      <dgm:prSet/>
      <dgm:spPr/>
      <dgm:t>
        <a:bodyPr/>
        <a:lstStyle/>
        <a:p>
          <a:endParaRPr lang="en-GB"/>
        </a:p>
      </dgm:t>
    </dgm:pt>
    <dgm:pt modelId="{7BFFE380-586D-41A4-B2BA-B1268DEEDDA8}">
      <dgm:prSet phldrT="[Text]" custT="1"/>
      <dgm:spPr>
        <a:blipFill rotWithShape="0">
          <a:blip xmlns:r="http://schemas.openxmlformats.org/officeDocument/2006/relationships" r:embed="rId3"/>
          <a:stretch>
            <a:fillRect/>
          </a:stretch>
        </a:blipFill>
      </dgm:spPr>
      <dgm:t>
        <a:bodyPr/>
        <a:lstStyle/>
        <a:p>
          <a:r>
            <a:rPr lang="en-GB" sz="2000" b="1" dirty="0">
              <a:solidFill>
                <a:schemeClr val="bg1"/>
              </a:solidFill>
            </a:rPr>
            <a:t>Growing a social movement </a:t>
          </a:r>
        </a:p>
      </dgm:t>
    </dgm:pt>
    <dgm:pt modelId="{1CB34E81-8270-4E1C-BE0A-81DE79E06952}" type="parTrans" cxnId="{D83F79FE-3787-41E0-85A9-AD217E7DC446}">
      <dgm:prSet/>
      <dgm:spPr/>
      <dgm:t>
        <a:bodyPr/>
        <a:lstStyle/>
        <a:p>
          <a:endParaRPr lang="en-GB"/>
        </a:p>
      </dgm:t>
    </dgm:pt>
    <dgm:pt modelId="{AA34F237-9A8B-45F3-A8B9-0A76B9C1FE69}" type="sibTrans" cxnId="{D83F79FE-3787-41E0-85A9-AD217E7DC446}">
      <dgm:prSet/>
      <dgm:spPr/>
      <dgm:t>
        <a:bodyPr/>
        <a:lstStyle/>
        <a:p>
          <a:endParaRPr lang="en-GB"/>
        </a:p>
      </dgm:t>
    </dgm:pt>
    <dgm:pt modelId="{B66BFB44-C4AB-4EDF-9201-768C0906CF6D}">
      <dgm:prSet phldrT="[Text]"/>
      <dgm:spPr>
        <a:blipFill rotWithShape="0">
          <a:blip xmlns:r="http://schemas.openxmlformats.org/officeDocument/2006/relationships" r:embed="rId4"/>
          <a:stretch>
            <a:fillRect/>
          </a:stretch>
        </a:blipFill>
      </dgm:spPr>
      <dgm:t>
        <a:bodyPr/>
        <a:lstStyle/>
        <a:p>
          <a:r>
            <a:rPr lang="en-GB" b="1" dirty="0"/>
            <a:t>Co-creating </a:t>
          </a:r>
        </a:p>
      </dgm:t>
    </dgm:pt>
    <dgm:pt modelId="{F5A644E0-9B28-4E35-9FD1-18A977531494}" type="parTrans" cxnId="{BD3976D6-A453-4FA3-9A33-ACDB2450EC79}">
      <dgm:prSet/>
      <dgm:spPr/>
      <dgm:t>
        <a:bodyPr/>
        <a:lstStyle/>
        <a:p>
          <a:endParaRPr lang="en-GB"/>
        </a:p>
      </dgm:t>
    </dgm:pt>
    <dgm:pt modelId="{8752D6C5-ECB9-4E16-9587-2468ED9A86DF}" type="sibTrans" cxnId="{BD3976D6-A453-4FA3-9A33-ACDB2450EC79}">
      <dgm:prSet/>
      <dgm:spPr/>
      <dgm:t>
        <a:bodyPr/>
        <a:lstStyle/>
        <a:p>
          <a:endParaRPr lang="en-GB"/>
        </a:p>
      </dgm:t>
    </dgm:pt>
    <dgm:pt modelId="{81BC7F86-742C-4B9B-B04F-8C58FC0EAB71}" type="pres">
      <dgm:prSet presAssocID="{179C79ED-0C20-4D8E-9E33-E9F4E5D7B0CE}" presName="linearFlow" presStyleCnt="0">
        <dgm:presLayoutVars>
          <dgm:dir/>
          <dgm:resizeHandles val="exact"/>
        </dgm:presLayoutVars>
      </dgm:prSet>
      <dgm:spPr/>
    </dgm:pt>
    <dgm:pt modelId="{2BF03848-0D1B-4E8A-BDC3-0690FA20DC98}" type="pres">
      <dgm:prSet presAssocID="{68773A82-2C94-49C2-88B3-FC657E59F2D9}" presName="node" presStyleLbl="node1" presStyleIdx="0" presStyleCnt="4">
        <dgm:presLayoutVars>
          <dgm:bulletEnabled val="1"/>
        </dgm:presLayoutVars>
      </dgm:prSet>
      <dgm:spPr/>
    </dgm:pt>
    <dgm:pt modelId="{3FCAF4E6-9E32-47A5-83BA-EACA072E5EC2}" type="pres">
      <dgm:prSet presAssocID="{B374A8FE-40D1-4182-ABE9-A05AD0CE41B2}" presName="spacerL" presStyleCnt="0"/>
      <dgm:spPr/>
    </dgm:pt>
    <dgm:pt modelId="{A4B0D490-C33D-4E86-A549-B615DE508AEE}" type="pres">
      <dgm:prSet presAssocID="{B374A8FE-40D1-4182-ABE9-A05AD0CE41B2}" presName="sibTrans" presStyleLbl="sibTrans2D1" presStyleIdx="0" presStyleCnt="3"/>
      <dgm:spPr/>
    </dgm:pt>
    <dgm:pt modelId="{7B605871-19BA-4862-8669-BDF61C3AA948}" type="pres">
      <dgm:prSet presAssocID="{B374A8FE-40D1-4182-ABE9-A05AD0CE41B2}" presName="spacerR" presStyleCnt="0"/>
      <dgm:spPr/>
    </dgm:pt>
    <dgm:pt modelId="{826A229C-4C1E-4F8A-A211-2433CF1B6AB5}" type="pres">
      <dgm:prSet presAssocID="{C1AFCABA-4F40-4BB3-AE27-BCF98613A754}" presName="node" presStyleLbl="node1" presStyleIdx="1" presStyleCnt="4" custLinFactNeighborY="-1376">
        <dgm:presLayoutVars>
          <dgm:bulletEnabled val="1"/>
        </dgm:presLayoutVars>
      </dgm:prSet>
      <dgm:spPr/>
    </dgm:pt>
    <dgm:pt modelId="{C082C696-9E78-4B79-A03E-0BB5C734877D}" type="pres">
      <dgm:prSet presAssocID="{6DF7C76E-7CE4-4D8F-A25B-FAF8B0F4A9DB}" presName="spacerL" presStyleCnt="0"/>
      <dgm:spPr/>
    </dgm:pt>
    <dgm:pt modelId="{CBEC0C90-A14A-4C56-A6D3-7AC56D03BF48}" type="pres">
      <dgm:prSet presAssocID="{6DF7C76E-7CE4-4D8F-A25B-FAF8B0F4A9DB}" presName="sibTrans" presStyleLbl="sibTrans2D1" presStyleIdx="1" presStyleCnt="3"/>
      <dgm:spPr/>
    </dgm:pt>
    <dgm:pt modelId="{717B1E1F-4D2C-43C3-AA48-576A9A999C8A}" type="pres">
      <dgm:prSet presAssocID="{6DF7C76E-7CE4-4D8F-A25B-FAF8B0F4A9DB}" presName="spacerR" presStyleCnt="0"/>
      <dgm:spPr/>
    </dgm:pt>
    <dgm:pt modelId="{DC1D0BF0-D1F8-4647-A28A-8C81A893B23F}" type="pres">
      <dgm:prSet presAssocID="{B66BFB44-C4AB-4EDF-9201-768C0906CF6D}" presName="node" presStyleLbl="node1" presStyleIdx="2" presStyleCnt="4">
        <dgm:presLayoutVars>
          <dgm:bulletEnabled val="1"/>
        </dgm:presLayoutVars>
      </dgm:prSet>
      <dgm:spPr/>
    </dgm:pt>
    <dgm:pt modelId="{683BC059-BB0E-45B2-8621-0500C995DF21}" type="pres">
      <dgm:prSet presAssocID="{8752D6C5-ECB9-4E16-9587-2468ED9A86DF}" presName="spacerL" presStyleCnt="0"/>
      <dgm:spPr/>
    </dgm:pt>
    <dgm:pt modelId="{1C64809C-8D81-4D68-AB61-E0A0A1E52FEC}" type="pres">
      <dgm:prSet presAssocID="{8752D6C5-ECB9-4E16-9587-2468ED9A86DF}" presName="sibTrans" presStyleLbl="sibTrans2D1" presStyleIdx="2" presStyleCnt="3"/>
      <dgm:spPr/>
    </dgm:pt>
    <dgm:pt modelId="{9C48B2AC-2F17-44DA-80C9-5B3E8A82B151}" type="pres">
      <dgm:prSet presAssocID="{8752D6C5-ECB9-4E16-9587-2468ED9A86DF}" presName="spacerR" presStyleCnt="0"/>
      <dgm:spPr/>
    </dgm:pt>
    <dgm:pt modelId="{AE166310-EA9E-4028-A504-FABC3E1A2431}" type="pres">
      <dgm:prSet presAssocID="{7BFFE380-586D-41A4-B2BA-B1268DEEDDA8}" presName="node" presStyleLbl="node1" presStyleIdx="3" presStyleCnt="4">
        <dgm:presLayoutVars>
          <dgm:bulletEnabled val="1"/>
        </dgm:presLayoutVars>
      </dgm:prSet>
      <dgm:spPr/>
    </dgm:pt>
  </dgm:ptLst>
  <dgm:cxnLst>
    <dgm:cxn modelId="{D5688F46-6043-41E6-9FF3-81F1887CE2C4}" type="presOf" srcId="{B66BFB44-C4AB-4EDF-9201-768C0906CF6D}" destId="{DC1D0BF0-D1F8-4647-A28A-8C81A893B23F}" srcOrd="0" destOrd="0" presId="urn:microsoft.com/office/officeart/2005/8/layout/equation1"/>
    <dgm:cxn modelId="{ED3B6CF8-AADA-4450-A44F-7ADE0D486D1E}" type="presOf" srcId="{7BFFE380-586D-41A4-B2BA-B1268DEEDDA8}" destId="{AE166310-EA9E-4028-A504-FABC3E1A2431}" srcOrd="0" destOrd="0" presId="urn:microsoft.com/office/officeart/2005/8/layout/equation1"/>
    <dgm:cxn modelId="{20F34F97-DEE9-4BA6-8ACD-C9E8BA021501}" srcId="{179C79ED-0C20-4D8E-9E33-E9F4E5D7B0CE}" destId="{C1AFCABA-4F40-4BB3-AE27-BCF98613A754}" srcOrd="1" destOrd="0" parTransId="{C7FD9406-0BC8-41B3-B985-43727495C4E1}" sibTransId="{6DF7C76E-7CE4-4D8F-A25B-FAF8B0F4A9DB}"/>
    <dgm:cxn modelId="{4BB4A5BF-E72C-4C25-BE4F-F0C2C9CA52D7}" type="presOf" srcId="{B374A8FE-40D1-4182-ABE9-A05AD0CE41B2}" destId="{A4B0D490-C33D-4E86-A549-B615DE508AEE}" srcOrd="0" destOrd="0" presId="urn:microsoft.com/office/officeart/2005/8/layout/equation1"/>
    <dgm:cxn modelId="{0499AE89-8074-44B6-872E-C6A7C05717C7}" srcId="{179C79ED-0C20-4D8E-9E33-E9F4E5D7B0CE}" destId="{68773A82-2C94-49C2-88B3-FC657E59F2D9}" srcOrd="0" destOrd="0" parTransId="{153939A7-BCAE-4EAE-8424-5E360D85722E}" sibTransId="{B374A8FE-40D1-4182-ABE9-A05AD0CE41B2}"/>
    <dgm:cxn modelId="{AA36B418-D9DB-415B-B703-82A56DC153E1}" type="presOf" srcId="{68773A82-2C94-49C2-88B3-FC657E59F2D9}" destId="{2BF03848-0D1B-4E8A-BDC3-0690FA20DC98}" srcOrd="0" destOrd="0" presId="urn:microsoft.com/office/officeart/2005/8/layout/equation1"/>
    <dgm:cxn modelId="{9D35226A-1FD7-4244-824A-3C297BB8BD6F}" type="presOf" srcId="{C1AFCABA-4F40-4BB3-AE27-BCF98613A754}" destId="{826A229C-4C1E-4F8A-A211-2433CF1B6AB5}" srcOrd="0" destOrd="0" presId="urn:microsoft.com/office/officeart/2005/8/layout/equation1"/>
    <dgm:cxn modelId="{D32129CA-E1CD-4F6A-96D0-4F417F173096}" type="presOf" srcId="{6DF7C76E-7CE4-4D8F-A25B-FAF8B0F4A9DB}" destId="{CBEC0C90-A14A-4C56-A6D3-7AC56D03BF48}" srcOrd="0" destOrd="0" presId="urn:microsoft.com/office/officeart/2005/8/layout/equation1"/>
    <dgm:cxn modelId="{BD3976D6-A453-4FA3-9A33-ACDB2450EC79}" srcId="{179C79ED-0C20-4D8E-9E33-E9F4E5D7B0CE}" destId="{B66BFB44-C4AB-4EDF-9201-768C0906CF6D}" srcOrd="2" destOrd="0" parTransId="{F5A644E0-9B28-4E35-9FD1-18A977531494}" sibTransId="{8752D6C5-ECB9-4E16-9587-2468ED9A86DF}"/>
    <dgm:cxn modelId="{BA48D293-8930-4F8F-825A-0B7548C18E0A}" type="presOf" srcId="{8752D6C5-ECB9-4E16-9587-2468ED9A86DF}" destId="{1C64809C-8D81-4D68-AB61-E0A0A1E52FEC}" srcOrd="0" destOrd="0" presId="urn:microsoft.com/office/officeart/2005/8/layout/equation1"/>
    <dgm:cxn modelId="{20F24772-04D2-4EB6-8E2F-2F03EBBCE24D}" type="presOf" srcId="{179C79ED-0C20-4D8E-9E33-E9F4E5D7B0CE}" destId="{81BC7F86-742C-4B9B-B04F-8C58FC0EAB71}" srcOrd="0" destOrd="0" presId="urn:microsoft.com/office/officeart/2005/8/layout/equation1"/>
    <dgm:cxn modelId="{D83F79FE-3787-41E0-85A9-AD217E7DC446}" srcId="{179C79ED-0C20-4D8E-9E33-E9F4E5D7B0CE}" destId="{7BFFE380-586D-41A4-B2BA-B1268DEEDDA8}" srcOrd="3" destOrd="0" parTransId="{1CB34E81-8270-4E1C-BE0A-81DE79E06952}" sibTransId="{AA34F237-9A8B-45F3-A8B9-0A76B9C1FE69}"/>
    <dgm:cxn modelId="{207917FF-EEC0-4107-9040-543D6F74CC26}" type="presParOf" srcId="{81BC7F86-742C-4B9B-B04F-8C58FC0EAB71}" destId="{2BF03848-0D1B-4E8A-BDC3-0690FA20DC98}" srcOrd="0" destOrd="0" presId="urn:microsoft.com/office/officeart/2005/8/layout/equation1"/>
    <dgm:cxn modelId="{1EA57F84-272D-4960-84D8-D28ECC8627E2}" type="presParOf" srcId="{81BC7F86-742C-4B9B-B04F-8C58FC0EAB71}" destId="{3FCAF4E6-9E32-47A5-83BA-EACA072E5EC2}" srcOrd="1" destOrd="0" presId="urn:microsoft.com/office/officeart/2005/8/layout/equation1"/>
    <dgm:cxn modelId="{AE43F65A-9EAF-48D7-9D8F-1A5853668B1A}" type="presParOf" srcId="{81BC7F86-742C-4B9B-B04F-8C58FC0EAB71}" destId="{A4B0D490-C33D-4E86-A549-B615DE508AEE}" srcOrd="2" destOrd="0" presId="urn:microsoft.com/office/officeart/2005/8/layout/equation1"/>
    <dgm:cxn modelId="{4E07563F-8210-4DFE-9F7C-A35533ACD2E9}" type="presParOf" srcId="{81BC7F86-742C-4B9B-B04F-8C58FC0EAB71}" destId="{7B605871-19BA-4862-8669-BDF61C3AA948}" srcOrd="3" destOrd="0" presId="urn:microsoft.com/office/officeart/2005/8/layout/equation1"/>
    <dgm:cxn modelId="{22624DB1-9FA8-41F2-B44B-7837380DF19F}" type="presParOf" srcId="{81BC7F86-742C-4B9B-B04F-8C58FC0EAB71}" destId="{826A229C-4C1E-4F8A-A211-2433CF1B6AB5}" srcOrd="4" destOrd="0" presId="urn:microsoft.com/office/officeart/2005/8/layout/equation1"/>
    <dgm:cxn modelId="{485BCEF1-6223-459C-90E4-69FE1BDE93A7}" type="presParOf" srcId="{81BC7F86-742C-4B9B-B04F-8C58FC0EAB71}" destId="{C082C696-9E78-4B79-A03E-0BB5C734877D}" srcOrd="5" destOrd="0" presId="urn:microsoft.com/office/officeart/2005/8/layout/equation1"/>
    <dgm:cxn modelId="{CFBCAD07-83BC-414D-9F8E-E728424820AD}" type="presParOf" srcId="{81BC7F86-742C-4B9B-B04F-8C58FC0EAB71}" destId="{CBEC0C90-A14A-4C56-A6D3-7AC56D03BF48}" srcOrd="6" destOrd="0" presId="urn:microsoft.com/office/officeart/2005/8/layout/equation1"/>
    <dgm:cxn modelId="{C92F1980-8EF7-4EC4-B578-847CDD02F16B}" type="presParOf" srcId="{81BC7F86-742C-4B9B-B04F-8C58FC0EAB71}" destId="{717B1E1F-4D2C-43C3-AA48-576A9A999C8A}" srcOrd="7" destOrd="0" presId="urn:microsoft.com/office/officeart/2005/8/layout/equation1"/>
    <dgm:cxn modelId="{2E08994F-B495-4F1E-9F54-5D737DAB50AE}" type="presParOf" srcId="{81BC7F86-742C-4B9B-B04F-8C58FC0EAB71}" destId="{DC1D0BF0-D1F8-4647-A28A-8C81A893B23F}" srcOrd="8" destOrd="0" presId="urn:microsoft.com/office/officeart/2005/8/layout/equation1"/>
    <dgm:cxn modelId="{E9D1279C-9344-4BA0-9038-84D7C3CBE194}" type="presParOf" srcId="{81BC7F86-742C-4B9B-B04F-8C58FC0EAB71}" destId="{683BC059-BB0E-45B2-8621-0500C995DF21}" srcOrd="9" destOrd="0" presId="urn:microsoft.com/office/officeart/2005/8/layout/equation1"/>
    <dgm:cxn modelId="{07CF8583-8385-4426-9B17-26CE44C070CA}" type="presParOf" srcId="{81BC7F86-742C-4B9B-B04F-8C58FC0EAB71}" destId="{1C64809C-8D81-4D68-AB61-E0A0A1E52FEC}" srcOrd="10" destOrd="0" presId="urn:microsoft.com/office/officeart/2005/8/layout/equation1"/>
    <dgm:cxn modelId="{B8EF4A6A-AA4A-4CD4-97FD-5D9082156B07}" type="presParOf" srcId="{81BC7F86-742C-4B9B-B04F-8C58FC0EAB71}" destId="{9C48B2AC-2F17-44DA-80C9-5B3E8A82B151}" srcOrd="11" destOrd="0" presId="urn:microsoft.com/office/officeart/2005/8/layout/equation1"/>
    <dgm:cxn modelId="{2DDA4E31-C72B-4574-A607-2C67C273C5AF}" type="presParOf" srcId="{81BC7F86-742C-4B9B-B04F-8C58FC0EAB71}" destId="{AE166310-EA9E-4028-A504-FABC3E1A2431}"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2B85E-FBB6-467F-B0CF-A69F7C497AAE}">
      <dsp:nvSpPr>
        <dsp:cNvPr id="0" name=""/>
        <dsp:cNvSpPr/>
      </dsp:nvSpPr>
      <dsp:spPr>
        <a:xfrm>
          <a:off x="4937" y="35747"/>
          <a:ext cx="677991" cy="677991"/>
        </a:xfrm>
        <a:prstGeom prst="ellipse">
          <a:avLst/>
        </a:prstGeom>
        <a:solidFill>
          <a:srgbClr val="167E80"/>
        </a:solidFill>
        <a:ln>
          <a:solidFill>
            <a:srgbClr val="167E80"/>
          </a:solidFill>
        </a:ln>
        <a:effectLst/>
      </dsp:spPr>
      <dsp:style>
        <a:lnRef idx="0">
          <a:scrgbClr r="0" g="0" b="0"/>
        </a:lnRef>
        <a:fillRef idx="1">
          <a:scrgbClr r="0" g="0" b="0"/>
        </a:fillRef>
        <a:effectRef idx="0">
          <a:scrgbClr r="0" g="0" b="0"/>
        </a:effectRef>
        <a:fontRef idx="minor"/>
      </dsp:style>
    </dsp:sp>
    <dsp:sp modelId="{E74CF695-1B14-45EF-BEA1-D89D8C5FC85D}">
      <dsp:nvSpPr>
        <dsp:cNvPr id="0" name=""/>
        <dsp:cNvSpPr/>
      </dsp:nvSpPr>
      <dsp:spPr>
        <a:xfrm>
          <a:off x="72736" y="111233"/>
          <a:ext cx="542393" cy="456711"/>
        </a:xfrm>
        <a:prstGeom prst="chord">
          <a:avLst>
            <a:gd name="adj1" fmla="val 1800000"/>
            <a:gd name="adj2" fmla="val 90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38898-965B-403B-8849-4DD7B58E94F8}">
      <dsp:nvSpPr>
        <dsp:cNvPr id="0" name=""/>
        <dsp:cNvSpPr/>
      </dsp:nvSpPr>
      <dsp:spPr>
        <a:xfrm>
          <a:off x="824177" y="678584"/>
          <a:ext cx="2005724" cy="285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13 practice nurses in East of England </a:t>
          </a:r>
        </a:p>
      </dsp:txBody>
      <dsp:txXfrm>
        <a:off x="824177" y="678584"/>
        <a:ext cx="2005724" cy="2853214"/>
      </dsp:txXfrm>
    </dsp:sp>
    <dsp:sp modelId="{5804A97C-F0F2-4985-98B0-0BAF2BC88C73}">
      <dsp:nvSpPr>
        <dsp:cNvPr id="0" name=""/>
        <dsp:cNvSpPr/>
      </dsp:nvSpPr>
      <dsp:spPr>
        <a:xfrm>
          <a:off x="824177" y="593"/>
          <a:ext cx="2005724" cy="6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GB" sz="2000" kern="1200" dirty="0"/>
            <a:t>2010 </a:t>
          </a:r>
        </a:p>
        <a:p>
          <a:pPr marL="0" lvl="0" indent="0" algn="l" defTabSz="889000">
            <a:lnSpc>
              <a:spcPct val="90000"/>
            </a:lnSpc>
            <a:spcBef>
              <a:spcPct val="0"/>
            </a:spcBef>
            <a:spcAft>
              <a:spcPct val="35000"/>
            </a:spcAft>
            <a:buNone/>
          </a:pPr>
          <a:r>
            <a:rPr lang="en-GB" sz="2000" kern="1200" dirty="0"/>
            <a:t>Pilot</a:t>
          </a:r>
        </a:p>
      </dsp:txBody>
      <dsp:txXfrm>
        <a:off x="824177" y="593"/>
        <a:ext cx="2005724" cy="677991"/>
      </dsp:txXfrm>
    </dsp:sp>
    <dsp:sp modelId="{52F9EC66-0E86-4141-9784-1DD9918C8893}">
      <dsp:nvSpPr>
        <dsp:cNvPr id="0" name=""/>
        <dsp:cNvSpPr/>
      </dsp:nvSpPr>
      <dsp:spPr>
        <a:xfrm>
          <a:off x="2971150" y="593"/>
          <a:ext cx="677991" cy="677991"/>
        </a:xfrm>
        <a:prstGeom prst="ellipse">
          <a:avLst/>
        </a:prstGeom>
        <a:solidFill>
          <a:srgbClr val="167E80"/>
        </a:solidFill>
        <a:ln>
          <a:noFill/>
        </a:ln>
        <a:effectLst/>
      </dsp:spPr>
      <dsp:style>
        <a:lnRef idx="0">
          <a:scrgbClr r="0" g="0" b="0"/>
        </a:lnRef>
        <a:fillRef idx="1">
          <a:scrgbClr r="0" g="0" b="0"/>
        </a:fillRef>
        <a:effectRef idx="0">
          <a:scrgbClr r="0" g="0" b="0"/>
        </a:effectRef>
        <a:fontRef idx="minor"/>
      </dsp:style>
    </dsp:sp>
    <dsp:sp modelId="{A2A419A7-6690-48D2-BD66-C67F11E6E65E}">
      <dsp:nvSpPr>
        <dsp:cNvPr id="0" name=""/>
        <dsp:cNvSpPr/>
      </dsp:nvSpPr>
      <dsp:spPr>
        <a:xfrm>
          <a:off x="3038949" y="68392"/>
          <a:ext cx="542393" cy="542393"/>
        </a:xfrm>
        <a:prstGeom prst="chord">
          <a:avLst>
            <a:gd name="adj1" fmla="val 0"/>
            <a:gd name="adj2" fmla="val 108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71633-1987-46F1-A67F-7392A08DAAF0}">
      <dsp:nvSpPr>
        <dsp:cNvPr id="0" name=""/>
        <dsp:cNvSpPr/>
      </dsp:nvSpPr>
      <dsp:spPr>
        <a:xfrm>
          <a:off x="3790390" y="678584"/>
          <a:ext cx="2005724" cy="285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Nearly 800 clinicians and 20 local trainers across the region </a:t>
          </a:r>
        </a:p>
      </dsp:txBody>
      <dsp:txXfrm>
        <a:off x="3790390" y="678584"/>
        <a:ext cx="2005724" cy="2853214"/>
      </dsp:txXfrm>
    </dsp:sp>
    <dsp:sp modelId="{F25C8A2C-D81A-46E2-AD8B-B13762E6AE5D}">
      <dsp:nvSpPr>
        <dsp:cNvPr id="0" name=""/>
        <dsp:cNvSpPr/>
      </dsp:nvSpPr>
      <dsp:spPr>
        <a:xfrm>
          <a:off x="3790390" y="593"/>
          <a:ext cx="2005724" cy="6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GB" sz="2000" kern="1200" dirty="0"/>
            <a:t>2013/14 </a:t>
          </a:r>
        </a:p>
        <a:p>
          <a:pPr marL="0" lvl="0" indent="0" algn="l" defTabSz="889000">
            <a:lnSpc>
              <a:spcPct val="90000"/>
            </a:lnSpc>
            <a:spcBef>
              <a:spcPct val="0"/>
            </a:spcBef>
            <a:spcAft>
              <a:spcPct val="35000"/>
            </a:spcAft>
            <a:buNone/>
          </a:pPr>
          <a:r>
            <a:rPr lang="en-GB" sz="2000" kern="1200" dirty="0"/>
            <a:t>Roll out </a:t>
          </a:r>
        </a:p>
      </dsp:txBody>
      <dsp:txXfrm>
        <a:off x="3790390" y="593"/>
        <a:ext cx="2005724" cy="677991"/>
      </dsp:txXfrm>
    </dsp:sp>
    <dsp:sp modelId="{4FA19CAA-22A3-42C9-8CA0-06A4BC91483A}">
      <dsp:nvSpPr>
        <dsp:cNvPr id="0" name=""/>
        <dsp:cNvSpPr/>
      </dsp:nvSpPr>
      <dsp:spPr>
        <a:xfrm>
          <a:off x="5937363" y="593"/>
          <a:ext cx="677991" cy="677991"/>
        </a:xfrm>
        <a:prstGeom prst="ellipse">
          <a:avLst/>
        </a:prstGeom>
        <a:solidFill>
          <a:srgbClr val="167E80"/>
        </a:solidFill>
        <a:ln>
          <a:noFill/>
        </a:ln>
        <a:effectLst/>
      </dsp:spPr>
      <dsp:style>
        <a:lnRef idx="0">
          <a:scrgbClr r="0" g="0" b="0"/>
        </a:lnRef>
        <a:fillRef idx="1">
          <a:scrgbClr r="0" g="0" b="0"/>
        </a:fillRef>
        <a:effectRef idx="0">
          <a:scrgbClr r="0" g="0" b="0"/>
        </a:effectRef>
        <a:fontRef idx="minor"/>
      </dsp:style>
    </dsp:sp>
    <dsp:sp modelId="{CE9BD4AA-8890-40CC-926E-FA4B6F1C6E44}">
      <dsp:nvSpPr>
        <dsp:cNvPr id="0" name=""/>
        <dsp:cNvSpPr/>
      </dsp:nvSpPr>
      <dsp:spPr>
        <a:xfrm>
          <a:off x="6005162" y="68392"/>
          <a:ext cx="542393" cy="542393"/>
        </a:xfrm>
        <a:prstGeom prst="chord">
          <a:avLst>
            <a:gd name="adj1" fmla="val 19800000"/>
            <a:gd name="adj2" fmla="val 126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217D1-5CD1-416C-8C52-1C207415630B}">
      <dsp:nvSpPr>
        <dsp:cNvPr id="0" name=""/>
        <dsp:cNvSpPr/>
      </dsp:nvSpPr>
      <dsp:spPr>
        <a:xfrm>
          <a:off x="6756602" y="678584"/>
          <a:ext cx="2005724" cy="285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NHS Innovation Accelerator </a:t>
          </a:r>
        </a:p>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Resources, website and social movement</a:t>
          </a:r>
        </a:p>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Collaboration 18 organisations</a:t>
          </a:r>
        </a:p>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3,200 clinicians and others trained, 60 trainers </a:t>
          </a:r>
        </a:p>
        <a:p>
          <a:pPr marL="0" lvl="0" indent="0" algn="l" defTabSz="755650">
            <a:lnSpc>
              <a:spcPct val="90000"/>
            </a:lnSpc>
            <a:spcBef>
              <a:spcPct val="0"/>
            </a:spcBef>
            <a:spcAft>
              <a:spcPct val="35000"/>
            </a:spcAft>
            <a:buNone/>
          </a:pPr>
          <a:r>
            <a:rPr lang="en-GB" sz="1700" kern="1200" dirty="0">
              <a:solidFill>
                <a:schemeClr val="tx1">
                  <a:lumMod val="65000"/>
                  <a:lumOff val="35000"/>
                </a:schemeClr>
              </a:solidFill>
            </a:rPr>
            <a:t>Policy influence</a:t>
          </a:r>
        </a:p>
      </dsp:txBody>
      <dsp:txXfrm>
        <a:off x="6756602" y="678584"/>
        <a:ext cx="2005724" cy="2853214"/>
      </dsp:txXfrm>
    </dsp:sp>
    <dsp:sp modelId="{540A0501-2E1D-4A55-89FB-43D126265647}">
      <dsp:nvSpPr>
        <dsp:cNvPr id="0" name=""/>
        <dsp:cNvSpPr/>
      </dsp:nvSpPr>
      <dsp:spPr>
        <a:xfrm>
          <a:off x="6756602" y="593"/>
          <a:ext cx="2005724" cy="6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GB" sz="2000" kern="1200" dirty="0"/>
            <a:t>2015/16</a:t>
          </a:r>
        </a:p>
        <a:p>
          <a:pPr marL="0" lvl="0" indent="0" algn="l" defTabSz="889000">
            <a:lnSpc>
              <a:spcPct val="90000"/>
            </a:lnSpc>
            <a:spcBef>
              <a:spcPct val="0"/>
            </a:spcBef>
            <a:spcAft>
              <a:spcPct val="35000"/>
            </a:spcAft>
            <a:buNone/>
          </a:pPr>
          <a:r>
            <a:rPr lang="en-GB" sz="2000" kern="1200" dirty="0"/>
            <a:t>National scaling </a:t>
          </a:r>
        </a:p>
      </dsp:txBody>
      <dsp:txXfrm>
        <a:off x="6756602" y="593"/>
        <a:ext cx="2005724" cy="677991"/>
      </dsp:txXfrm>
    </dsp:sp>
    <dsp:sp modelId="{6915899D-2CAE-4110-A606-F5925E815FEA}">
      <dsp:nvSpPr>
        <dsp:cNvPr id="0" name=""/>
        <dsp:cNvSpPr/>
      </dsp:nvSpPr>
      <dsp:spPr>
        <a:xfrm>
          <a:off x="8903575" y="0"/>
          <a:ext cx="714501" cy="680364"/>
        </a:xfrm>
        <a:prstGeom prst="ellipse">
          <a:avLst/>
        </a:prstGeom>
        <a:solidFill>
          <a:srgbClr val="167E80"/>
        </a:solidFill>
        <a:ln>
          <a:noFill/>
        </a:ln>
        <a:effectLst/>
      </dsp:spPr>
      <dsp:style>
        <a:lnRef idx="0">
          <a:scrgbClr r="0" g="0" b="0"/>
        </a:lnRef>
        <a:fillRef idx="1">
          <a:scrgbClr r="0" g="0" b="0"/>
        </a:fillRef>
        <a:effectRef idx="0">
          <a:scrgbClr r="0" g="0" b="0"/>
        </a:effectRef>
        <a:fontRef idx="minor"/>
      </dsp:style>
    </dsp:sp>
    <dsp:sp modelId="{A227D672-CCA5-421B-8AD6-FD5C8DB140F3}">
      <dsp:nvSpPr>
        <dsp:cNvPr id="0" name=""/>
        <dsp:cNvSpPr/>
      </dsp:nvSpPr>
      <dsp:spPr>
        <a:xfrm>
          <a:off x="8989629" y="68985"/>
          <a:ext cx="542393" cy="542393"/>
        </a:xfrm>
        <a:prstGeom prst="chord">
          <a:avLst>
            <a:gd name="adj1" fmla="val 16200000"/>
            <a:gd name="adj2" fmla="val 162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B4EDA-FA9F-44D6-96F6-C3CC708B7140}">
      <dsp:nvSpPr>
        <dsp:cNvPr id="0" name=""/>
        <dsp:cNvSpPr/>
      </dsp:nvSpPr>
      <dsp:spPr>
        <a:xfrm>
          <a:off x="9741070" y="1186"/>
          <a:ext cx="2005724" cy="6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endParaRPr lang="en-GB" sz="2900" kern="1200"/>
        </a:p>
      </dsp:txBody>
      <dsp:txXfrm>
        <a:off x="9741070" y="1186"/>
        <a:ext cx="2005724" cy="677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3848-0D1B-4E8A-BDC3-0690FA20DC98}">
      <dsp:nvSpPr>
        <dsp:cNvPr id="0" name=""/>
        <dsp:cNvSpPr/>
      </dsp:nvSpPr>
      <dsp:spPr>
        <a:xfrm>
          <a:off x="6736" y="2412710"/>
          <a:ext cx="1871593" cy="187159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dirty="0"/>
            <a:t>Training</a:t>
          </a:r>
        </a:p>
      </dsp:txBody>
      <dsp:txXfrm>
        <a:off x="280824" y="2686798"/>
        <a:ext cx="1323417" cy="1323417"/>
      </dsp:txXfrm>
    </dsp:sp>
    <dsp:sp modelId="{A4B0D490-C33D-4E86-A549-B615DE508AEE}">
      <dsp:nvSpPr>
        <dsp:cNvPr id="0" name=""/>
        <dsp:cNvSpPr/>
      </dsp:nvSpPr>
      <dsp:spPr>
        <a:xfrm>
          <a:off x="2030303" y="2805744"/>
          <a:ext cx="1085524" cy="10855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174189" y="3220848"/>
        <a:ext cx="797752" cy="255316"/>
      </dsp:txXfrm>
    </dsp:sp>
    <dsp:sp modelId="{826A229C-4C1E-4F8A-A211-2433CF1B6AB5}">
      <dsp:nvSpPr>
        <dsp:cNvPr id="0" name=""/>
        <dsp:cNvSpPr/>
      </dsp:nvSpPr>
      <dsp:spPr>
        <a:xfrm>
          <a:off x="3267800" y="2386957"/>
          <a:ext cx="1871593" cy="1871593"/>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dirty="0"/>
            <a:t>Engaging </a:t>
          </a:r>
        </a:p>
      </dsp:txBody>
      <dsp:txXfrm>
        <a:off x="3541888" y="2661045"/>
        <a:ext cx="1323417" cy="1323417"/>
      </dsp:txXfrm>
    </dsp:sp>
    <dsp:sp modelId="{CBEC0C90-A14A-4C56-A6D3-7AC56D03BF48}">
      <dsp:nvSpPr>
        <dsp:cNvPr id="0" name=""/>
        <dsp:cNvSpPr/>
      </dsp:nvSpPr>
      <dsp:spPr>
        <a:xfrm>
          <a:off x="5291367" y="2805744"/>
          <a:ext cx="1085524" cy="10855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435253" y="3220848"/>
        <a:ext cx="797752" cy="255316"/>
      </dsp:txXfrm>
    </dsp:sp>
    <dsp:sp modelId="{DC1D0BF0-D1F8-4647-A28A-8C81A893B23F}">
      <dsp:nvSpPr>
        <dsp:cNvPr id="0" name=""/>
        <dsp:cNvSpPr/>
      </dsp:nvSpPr>
      <dsp:spPr>
        <a:xfrm>
          <a:off x="6528864" y="2412710"/>
          <a:ext cx="1871593" cy="1871593"/>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dirty="0"/>
            <a:t>Co-creating </a:t>
          </a:r>
        </a:p>
      </dsp:txBody>
      <dsp:txXfrm>
        <a:off x="6802952" y="2686798"/>
        <a:ext cx="1323417" cy="1323417"/>
      </dsp:txXfrm>
    </dsp:sp>
    <dsp:sp modelId="{1C64809C-8D81-4D68-AB61-E0A0A1E52FEC}">
      <dsp:nvSpPr>
        <dsp:cNvPr id="0" name=""/>
        <dsp:cNvSpPr/>
      </dsp:nvSpPr>
      <dsp:spPr>
        <a:xfrm>
          <a:off x="8552431" y="2805744"/>
          <a:ext cx="1085524" cy="10855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8696317" y="3029362"/>
        <a:ext cx="797752" cy="638288"/>
      </dsp:txXfrm>
    </dsp:sp>
    <dsp:sp modelId="{AE166310-EA9E-4028-A504-FABC3E1A2431}">
      <dsp:nvSpPr>
        <dsp:cNvPr id="0" name=""/>
        <dsp:cNvSpPr/>
      </dsp:nvSpPr>
      <dsp:spPr>
        <a:xfrm>
          <a:off x="9789929" y="2412710"/>
          <a:ext cx="1871593" cy="1871593"/>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Growing a social movement </a:t>
          </a:r>
        </a:p>
      </dsp:txBody>
      <dsp:txXfrm>
        <a:off x="10064017" y="2686798"/>
        <a:ext cx="1323417" cy="1323417"/>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B9576-7965-4391-B3A9-D49C48F3E583}" type="datetimeFigureOut">
              <a:rPr lang="en-GB" smtClean="0"/>
              <a:t>19/09/2016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95246-5B38-45CA-9205-241ACBC87AEF}" type="slidenum">
              <a:rPr lang="en-GB" smtClean="0"/>
              <a:t>‹#›</a:t>
            </a:fld>
            <a:endParaRPr lang="en-GB"/>
          </a:p>
        </p:txBody>
      </p:sp>
    </p:spTree>
    <p:extLst>
      <p:ext uri="{BB962C8B-B14F-4D97-AF65-F5344CB8AC3E}">
        <p14:creationId xmlns:p14="http://schemas.microsoft.com/office/powerpoint/2010/main" val="426039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E95246-5B38-45CA-9205-241ACBC87AEF}" type="slidenum">
              <a:rPr lang="en-GB" smtClean="0"/>
              <a:t>1</a:t>
            </a:fld>
            <a:endParaRPr lang="en-GB"/>
          </a:p>
        </p:txBody>
      </p:sp>
    </p:spTree>
    <p:extLst>
      <p:ext uri="{BB962C8B-B14F-4D97-AF65-F5344CB8AC3E}">
        <p14:creationId xmlns:p14="http://schemas.microsoft.com/office/powerpoint/2010/main" val="295224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E95246-5B38-45CA-9205-241ACBC87AEF}" type="slidenum">
              <a:rPr lang="en-GB" smtClean="0"/>
              <a:t>2</a:t>
            </a:fld>
            <a:endParaRPr lang="en-GB"/>
          </a:p>
        </p:txBody>
      </p:sp>
    </p:spTree>
    <p:extLst>
      <p:ext uri="{BB962C8B-B14F-4D97-AF65-F5344CB8AC3E}">
        <p14:creationId xmlns:p14="http://schemas.microsoft.com/office/powerpoint/2010/main" val="202226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E95246-5B38-45CA-9205-241ACBC87AEF}" type="slidenum">
              <a:rPr lang="en-GB" smtClean="0"/>
              <a:t>3</a:t>
            </a:fld>
            <a:endParaRPr lang="en-GB"/>
          </a:p>
        </p:txBody>
      </p:sp>
    </p:spTree>
    <p:extLst>
      <p:ext uri="{BB962C8B-B14F-4D97-AF65-F5344CB8AC3E}">
        <p14:creationId xmlns:p14="http://schemas.microsoft.com/office/powerpoint/2010/main" val="102390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GB" sz="1800" dirty="0">
                <a:solidFill>
                  <a:schemeClr val="tx2">
                    <a:lumMod val="75000"/>
                  </a:schemeClr>
                </a:solidFill>
              </a:rPr>
              <a:t>And the evidence is growing our current approach with patients is not working – how we engage with them, talk with them and support them to change behaviour:</a:t>
            </a:r>
          </a:p>
          <a:p>
            <a:pPr marL="342900" lvl="0" indent="-342900">
              <a:buFont typeface="+mj-lt"/>
              <a:buAutoNum type="arabicPeriod"/>
            </a:pPr>
            <a:r>
              <a:rPr lang="en-GB" sz="1800" dirty="0">
                <a:solidFill>
                  <a:schemeClr val="tx2">
                    <a:lumMod val="75000"/>
                  </a:schemeClr>
                </a:solidFill>
              </a:rPr>
              <a:t>Half of patients leave primary care visits not understanding, only 9% of patients participate in decisions, adherence rates for medications and lifestyle changes are </a:t>
            </a:r>
            <a:r>
              <a:rPr lang="en-GB" sz="1800" dirty="0">
                <a:solidFill>
                  <a:schemeClr val="tx2">
                    <a:lumMod val="75000"/>
                  </a:schemeClr>
                </a:solidFill>
                <a:latin typeface="Aharoni" panose="02010803020104030203" pitchFamily="2" charset="-79"/>
                <a:cs typeface="Aharoni" panose="02010803020104030203" pitchFamily="2" charset="-79"/>
              </a:rPr>
              <a:t>~ </a:t>
            </a:r>
            <a:r>
              <a:rPr lang="en-GB" sz="1800" dirty="0">
                <a:solidFill>
                  <a:schemeClr val="tx2">
                    <a:lumMod val="75000"/>
                  </a:schemeClr>
                </a:solidFill>
              </a:rPr>
              <a:t>50% and 10% ,</a:t>
            </a:r>
          </a:p>
          <a:p>
            <a:pPr marL="342900" indent="-342900">
              <a:buFont typeface="+mj-lt"/>
              <a:buAutoNum type="arabicPeriod"/>
            </a:pPr>
            <a:r>
              <a:rPr lang="en-GB" sz="1800" dirty="0">
                <a:solidFill>
                  <a:schemeClr val="tx2">
                    <a:lumMod val="75000"/>
                  </a:schemeClr>
                </a:solidFill>
              </a:rPr>
              <a:t>Clinicians are not trained in the science of behaviour change based on the most recent research. </a:t>
            </a:r>
          </a:p>
          <a:p>
            <a:pPr marL="342900" indent="-342900">
              <a:buFont typeface="+mj-lt"/>
              <a:buAutoNum type="arabicPeriod"/>
            </a:pPr>
            <a:r>
              <a:rPr lang="en-GB" sz="1800" dirty="0">
                <a:solidFill>
                  <a:schemeClr val="tx2">
                    <a:lumMod val="75000"/>
                  </a:schemeClr>
                </a:solidFill>
              </a:rPr>
              <a:t>The goals of patients are not given enough recognition in treatment choices, and the benefits of shared decision making and patient and carer involvement are not being realized. </a:t>
            </a:r>
          </a:p>
          <a:p>
            <a:pPr marL="342900" indent="-342900">
              <a:buFont typeface="+mj-lt"/>
              <a:buAutoNum type="arabicPeriod"/>
            </a:pPr>
            <a:r>
              <a:rPr lang="en-GB" sz="1800" dirty="0">
                <a:solidFill>
                  <a:schemeClr val="tx2">
                    <a:lumMod val="75000"/>
                  </a:schemeClr>
                </a:solidFill>
              </a:rPr>
              <a:t>Basic communication needs to improve  - research shows most Drs interrupt within 12 seconds. The #</a:t>
            </a:r>
            <a:r>
              <a:rPr lang="en-GB" sz="1800" dirty="0" err="1">
                <a:solidFill>
                  <a:schemeClr val="tx2">
                    <a:lumMod val="75000"/>
                  </a:schemeClr>
                </a:solidFill>
              </a:rPr>
              <a:t>Hellomyname</a:t>
            </a:r>
            <a:r>
              <a:rPr lang="en-GB" sz="1800" dirty="0">
                <a:solidFill>
                  <a:schemeClr val="tx2">
                    <a:lumMod val="75000"/>
                  </a:schemeClr>
                </a:solidFill>
              </a:rPr>
              <a:t> is campaign illustrates that we need o introduce ourselves</a:t>
            </a:r>
          </a:p>
          <a:p>
            <a:pPr marL="342900" lvl="0" indent="-342900">
              <a:buFont typeface="+mj-lt"/>
              <a:buAutoNum type="arabicPeriod"/>
            </a:pPr>
            <a:r>
              <a:rPr lang="en-GB" sz="1800" dirty="0">
                <a:solidFill>
                  <a:schemeClr val="tx2">
                    <a:lumMod val="75000"/>
                  </a:schemeClr>
                </a:solidFill>
              </a:rPr>
              <a:t>While on the whole satisfaction is high  complaints are </a:t>
            </a:r>
            <a:r>
              <a:rPr lang="en-GB" sz="1800" dirty="0" err="1">
                <a:solidFill>
                  <a:schemeClr val="tx2">
                    <a:lumMod val="75000"/>
                  </a:schemeClr>
                </a:solidFill>
              </a:rPr>
              <a:t>rsising</a:t>
            </a:r>
            <a:r>
              <a:rPr lang="en-GB" sz="1800" dirty="0">
                <a:solidFill>
                  <a:schemeClr val="tx2">
                    <a:lumMod val="75000"/>
                  </a:schemeClr>
                </a:solidFill>
              </a:rPr>
              <a:t>. The GMC experienced 104% rise in complaints 2007-2012, with 54% about clinical care or communication.</a:t>
            </a:r>
          </a:p>
          <a:p>
            <a:pPr marL="342900" lvl="0" indent="-342900">
              <a:buFont typeface="+mj-lt"/>
              <a:buAutoNum type="arabicPeriod"/>
            </a:pPr>
            <a:r>
              <a:rPr lang="en-GB" altLang="en-US" sz="1800" dirty="0">
                <a:solidFill>
                  <a:schemeClr val="tx2">
                    <a:lumMod val="75000"/>
                  </a:schemeClr>
                </a:solidFill>
                <a:ea typeface="Calibri" pitchFamily="34" charset="0"/>
                <a:cs typeface="Calibri" pitchFamily="34" charset="0"/>
              </a:rPr>
              <a:t>This is because paternalism – being </a:t>
            </a:r>
            <a:r>
              <a:rPr lang="en-GB" sz="1800" dirty="0">
                <a:solidFill>
                  <a:schemeClr val="tx2">
                    <a:lumMod val="75000"/>
                  </a:schemeClr>
                </a:solidFill>
              </a:rPr>
              <a:t>expert driven, authoritarian, and advice-giving “we know best”</a:t>
            </a:r>
            <a:r>
              <a:rPr lang="en-GB" altLang="en-US" sz="1800" dirty="0">
                <a:solidFill>
                  <a:schemeClr val="tx2">
                    <a:lumMod val="75000"/>
                  </a:schemeClr>
                </a:solidFill>
                <a:ea typeface="Calibri" pitchFamily="34" charset="0"/>
                <a:cs typeface="Calibri" pitchFamily="34" charset="0"/>
              </a:rPr>
              <a:t> – while important when patients are acutely unwell, can encourage dependency, is not most effective in terms of behaviour change and patients do not always appreciate it. </a:t>
            </a:r>
            <a:endParaRPr lang="en-GB" sz="1800" dirty="0">
              <a:solidFill>
                <a:schemeClr val="tx2">
                  <a:lumMod val="75000"/>
                </a:schemeClr>
              </a:solidFill>
            </a:endParaRPr>
          </a:p>
          <a:p>
            <a:r>
              <a:rPr lang="en-GB" sz="1800" dirty="0">
                <a:solidFill>
                  <a:schemeClr val="tx2">
                    <a:lumMod val="75000"/>
                  </a:schemeClr>
                </a:solidFill>
              </a:rPr>
              <a:t>We need to talk differently.</a:t>
            </a:r>
          </a:p>
          <a:p>
            <a:endParaRPr lang="en-GB" sz="180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49C305D-71A4-4952-B156-0368647E3B6F}" type="slidenum">
              <a:rPr lang="en-US" smtClean="0"/>
              <a:pPr>
                <a:defRPr/>
              </a:pPr>
              <a:t>5</a:t>
            </a:fld>
            <a:endParaRPr lang="en-US" dirty="0"/>
          </a:p>
        </p:txBody>
      </p:sp>
    </p:spTree>
    <p:extLst>
      <p:ext uri="{BB962C8B-B14F-4D97-AF65-F5344CB8AC3E}">
        <p14:creationId xmlns:p14="http://schemas.microsoft.com/office/powerpoint/2010/main" val="73108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52BDECF0-21F9-42ED-8DD1-276A2CC4C4AD}" type="slidenum">
              <a:rPr lang="en-GB" smtClean="0"/>
              <a:t>8</a:t>
            </a:fld>
            <a:endParaRPr lang="en-GB"/>
          </a:p>
        </p:txBody>
      </p:sp>
    </p:spTree>
    <p:extLst>
      <p:ext uri="{BB962C8B-B14F-4D97-AF65-F5344CB8AC3E}">
        <p14:creationId xmlns:p14="http://schemas.microsoft.com/office/powerpoint/2010/main" val="378094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9C305D-71A4-4952-B156-0368647E3B6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80216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163E07-8AE6-4CD2-8058-AECE3CF12280}"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308527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163E07-8AE6-4CD2-8058-AECE3CF12280}"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253453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163E07-8AE6-4CD2-8058-AECE3CF12280}"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219392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163E07-8AE6-4CD2-8058-AECE3CF12280}"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199738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63E07-8AE6-4CD2-8058-AECE3CF12280}"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427727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163E07-8AE6-4CD2-8058-AECE3CF12280}"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204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163E07-8AE6-4CD2-8058-AECE3CF12280}" type="datetimeFigureOut">
              <a:rPr lang="en-GB" smtClean="0"/>
              <a:t>19/09/2016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231867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163E07-8AE6-4CD2-8058-AECE3CF12280}" type="datetimeFigureOut">
              <a:rPr lang="en-GB" smtClean="0"/>
              <a:t>19/09/2016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149858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3E07-8AE6-4CD2-8058-AECE3CF12280}" type="datetimeFigureOut">
              <a:rPr lang="en-GB" smtClean="0"/>
              <a:t>19/09/2016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115003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163E07-8AE6-4CD2-8058-AECE3CF12280}"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29424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163E07-8AE6-4CD2-8058-AECE3CF12280}"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BA6CE-9C27-48D6-87F9-E08EBDE3AFFC}" type="slidenum">
              <a:rPr lang="en-GB" smtClean="0"/>
              <a:t>‹#›</a:t>
            </a:fld>
            <a:endParaRPr lang="en-GB"/>
          </a:p>
        </p:txBody>
      </p:sp>
    </p:spTree>
    <p:extLst>
      <p:ext uri="{BB962C8B-B14F-4D97-AF65-F5344CB8AC3E}">
        <p14:creationId xmlns:p14="http://schemas.microsoft.com/office/powerpoint/2010/main" val="57930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63E07-8AE6-4CD2-8058-AECE3CF12280}" type="datetimeFigureOut">
              <a:rPr lang="en-GB" smtClean="0"/>
              <a:t>19/09/2016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BA6CE-9C27-48D6-87F9-E08EBDE3AFFC}" type="slidenum">
              <a:rPr lang="en-GB" smtClean="0"/>
              <a:t>‹#›</a:t>
            </a:fld>
            <a:endParaRPr lang="en-GB"/>
          </a:p>
        </p:txBody>
      </p:sp>
    </p:spTree>
    <p:extLst>
      <p:ext uri="{BB962C8B-B14F-4D97-AF65-F5344CB8AC3E}">
        <p14:creationId xmlns:p14="http://schemas.microsoft.com/office/powerpoint/2010/main" val="400991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8178" y="266141"/>
            <a:ext cx="8658578" cy="1771475"/>
          </a:xfrm>
        </p:spPr>
        <p:txBody>
          <a:bodyPr>
            <a:normAutofit/>
          </a:bodyPr>
          <a:lstStyle/>
          <a:p>
            <a:r>
              <a:rPr lang="en-GB" sz="4400" b="1" dirty="0">
                <a:solidFill>
                  <a:srgbClr val="167E80"/>
                </a:solidFill>
                <a:latin typeface="Sens"/>
              </a:rPr>
              <a:t>Why a better conversation is important?</a:t>
            </a:r>
          </a:p>
        </p:txBody>
      </p:sp>
      <p:sp>
        <p:nvSpPr>
          <p:cNvPr id="8" name="Subtitle 5"/>
          <p:cNvSpPr txBox="1">
            <a:spLocks/>
          </p:cNvSpPr>
          <p:nvPr/>
        </p:nvSpPr>
        <p:spPr>
          <a:xfrm flipH="1">
            <a:off x="812800" y="2359377"/>
            <a:ext cx="5229754" cy="2641599"/>
          </a:xfrm>
          <a:prstGeom prst="wedgeEllipseCallout">
            <a:avLst/>
          </a:prstGeom>
          <a:noFill/>
          <a:ln w="76200" cap="flat" cmpd="sng" algn="ctr">
            <a:solidFill>
              <a:srgbClr val="167E8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spcBef>
                <a:spcPts val="600"/>
              </a:spcBef>
            </a:pPr>
            <a:r>
              <a:rPr lang="en-GB" b="1" dirty="0">
                <a:solidFill>
                  <a:srgbClr val="167E80"/>
                </a:solidFill>
              </a:rPr>
              <a:t>Sue Denmark, </a:t>
            </a:r>
            <a:r>
              <a:rPr lang="en-GB" dirty="0">
                <a:solidFill>
                  <a:srgbClr val="167E80"/>
                </a:solidFill>
              </a:rPr>
              <a:t>Co-Production member, Coalition for Collaborative Care (C4CC)</a:t>
            </a:r>
            <a:endParaRPr lang="en-GB" b="1" dirty="0">
              <a:solidFill>
                <a:srgbClr val="167E80"/>
              </a:solidFill>
            </a:endParaRPr>
          </a:p>
          <a:p>
            <a:pPr>
              <a:spcBef>
                <a:spcPts val="600"/>
              </a:spcBef>
            </a:pPr>
            <a:r>
              <a:rPr lang="en-GB" b="1" dirty="0">
                <a:solidFill>
                  <a:srgbClr val="167E80"/>
                </a:solidFill>
              </a:rPr>
              <a:t>My health coaching story and why it matters  </a:t>
            </a:r>
          </a:p>
        </p:txBody>
      </p:sp>
      <p:sp>
        <p:nvSpPr>
          <p:cNvPr id="9" name="Subtitle 5"/>
          <p:cNvSpPr txBox="1">
            <a:spLocks/>
          </p:cNvSpPr>
          <p:nvPr/>
        </p:nvSpPr>
        <p:spPr>
          <a:xfrm>
            <a:off x="5492222" y="3228622"/>
            <a:ext cx="5649911" cy="2856090"/>
          </a:xfrm>
          <a:prstGeom prst="wedgeEllipseCallout">
            <a:avLst>
              <a:gd name="adj1" fmla="val -54905"/>
              <a:gd name="adj2" fmla="val 40653"/>
            </a:avLst>
          </a:prstGeom>
          <a:noFill/>
          <a:ln w="76200" cap="flat" cmpd="sng" algn="ctr">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spcBef>
                <a:spcPts val="600"/>
              </a:spcBef>
            </a:pPr>
            <a:r>
              <a:rPr lang="en-GB" b="1" dirty="0">
                <a:solidFill>
                  <a:schemeClr val="tx1">
                    <a:lumMod val="65000"/>
                    <a:lumOff val="35000"/>
                  </a:schemeClr>
                </a:solidFill>
              </a:rPr>
              <a:t>Dr Penny Newman, </a:t>
            </a:r>
            <a:r>
              <a:rPr lang="en-GB" dirty="0">
                <a:solidFill>
                  <a:schemeClr val="tx1">
                    <a:lumMod val="65000"/>
                    <a:lumOff val="35000"/>
                  </a:schemeClr>
                </a:solidFill>
              </a:rPr>
              <a:t>MD NCHC, NHS Innovation Accelerator (NIA) Fellow</a:t>
            </a:r>
          </a:p>
          <a:p>
            <a:pPr>
              <a:spcBef>
                <a:spcPts val="600"/>
              </a:spcBef>
            </a:pPr>
            <a:r>
              <a:rPr lang="en-GB" b="1" dirty="0">
                <a:solidFill>
                  <a:schemeClr val="tx1">
                    <a:lumMod val="65000"/>
                    <a:lumOff val="35000"/>
                  </a:schemeClr>
                </a:solidFill>
              </a:rPr>
              <a:t>My health coaching story, the evidence and film premier</a:t>
            </a:r>
          </a:p>
        </p:txBody>
      </p:sp>
      <p:pic>
        <p:nvPicPr>
          <p:cNvPr id="10" name="better_conversations logo - left_centred_3.pdf"/>
          <p:cNvPicPr>
            <a:picLocks noChangeAspect="1"/>
          </p:cNvPicPr>
          <p:nvPr/>
        </p:nvPicPr>
        <p:blipFill>
          <a:blip r:embed="rId3">
            <a:extLst/>
          </a:blip>
          <a:stretch>
            <a:fillRect/>
          </a:stretch>
        </p:blipFill>
        <p:spPr>
          <a:xfrm>
            <a:off x="217311" y="6258433"/>
            <a:ext cx="4879799" cy="441493"/>
          </a:xfrm>
          <a:prstGeom prst="rect">
            <a:avLst/>
          </a:prstGeom>
          <a:ln w="12700">
            <a:miter lim="400000"/>
          </a:ln>
        </p:spPr>
      </p:pic>
    </p:spTree>
    <p:extLst>
      <p:ext uri="{BB962C8B-B14F-4D97-AF65-F5344CB8AC3E}">
        <p14:creationId xmlns:p14="http://schemas.microsoft.com/office/powerpoint/2010/main" val="273594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772733" y="587911"/>
            <a:ext cx="10277340" cy="863600"/>
          </a:xfrm>
        </p:spPr>
        <p:txBody>
          <a:bodyPr>
            <a:noAutofit/>
          </a:bodyPr>
          <a:lstStyle/>
          <a:p>
            <a:pPr algn="ctr"/>
            <a:r>
              <a:rPr lang="en-GB" altLang="en-US" sz="4000" b="1" dirty="0">
                <a:solidFill>
                  <a:srgbClr val="167E80"/>
                </a:solidFill>
                <a:latin typeface="Sens-Regular"/>
              </a:rPr>
              <a:t>5 Year Forward View </a:t>
            </a:r>
            <a:br>
              <a:rPr lang="en-GB" altLang="en-US" sz="4000" b="1" dirty="0">
                <a:solidFill>
                  <a:srgbClr val="167E80"/>
                </a:solidFill>
                <a:latin typeface="Sens-Regular"/>
              </a:rPr>
            </a:br>
            <a:r>
              <a:rPr lang="en-GB" altLang="en-US" sz="4000" b="1" dirty="0">
                <a:solidFill>
                  <a:srgbClr val="167E80"/>
                </a:solidFill>
                <a:latin typeface="Sens-Regular"/>
              </a:rPr>
              <a:t>-</a:t>
            </a:r>
            <a:r>
              <a:rPr lang="en-GB" altLang="en-US" sz="3600" b="1" dirty="0">
                <a:solidFill>
                  <a:srgbClr val="167E80"/>
                </a:solidFill>
                <a:latin typeface="Sens-Regular"/>
              </a:rPr>
              <a:t> meets wellbeing, quality and efficiency gaps</a:t>
            </a:r>
          </a:p>
        </p:txBody>
      </p:sp>
      <p:sp>
        <p:nvSpPr>
          <p:cNvPr id="3" name="Content Placeholder 2"/>
          <p:cNvSpPr>
            <a:spLocks noGrp="1"/>
          </p:cNvSpPr>
          <p:nvPr>
            <p:ph idx="1"/>
          </p:nvPr>
        </p:nvSpPr>
        <p:spPr>
          <a:xfrm>
            <a:off x="4069724" y="2138546"/>
            <a:ext cx="7405351" cy="3816350"/>
          </a:xfrm>
        </p:spPr>
        <p:txBody>
          <a:bodyPr>
            <a:noAutofit/>
          </a:bodyPr>
          <a:lstStyle/>
          <a:p>
            <a:pPr marL="0" indent="0">
              <a:buNone/>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Chapter 2 </a:t>
            </a:r>
          </a:p>
          <a:p>
            <a:pPr algn="l">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Radical upgrade in prevention </a:t>
            </a:r>
            <a:r>
              <a:rPr lang="en-GB" sz="1800" dirty="0">
                <a:solidFill>
                  <a:schemeClr val="tx1">
                    <a:lumMod val="65000"/>
                    <a:lumOff val="35000"/>
                  </a:schemeClr>
                </a:solidFill>
                <a:latin typeface="Calibri" panose="020F0502020204030204" pitchFamily="34" charset="0"/>
                <a:cs typeface="Calibri" panose="020F0502020204030204" pitchFamily="34" charset="0"/>
              </a:rPr>
              <a:t>- hard hitting national action on lifestyle/behavioural health risks</a:t>
            </a:r>
          </a:p>
          <a:p>
            <a:pPr algn="l">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Empowering patients </a:t>
            </a:r>
            <a:r>
              <a:rPr lang="en-GB" sz="1800" dirty="0">
                <a:solidFill>
                  <a:schemeClr val="tx1">
                    <a:lumMod val="65000"/>
                    <a:lumOff val="35000"/>
                  </a:schemeClr>
                </a:solidFill>
                <a:latin typeface="Calibri" panose="020F0502020204030204" pitchFamily="34" charset="0"/>
                <a:cs typeface="Calibri" panose="020F0502020204030204" pitchFamily="34" charset="0"/>
              </a:rPr>
              <a:t>- support people to manage their own health</a:t>
            </a:r>
          </a:p>
          <a:p>
            <a:pPr algn="l">
              <a:defRPr/>
            </a:pPr>
            <a:endParaRPr lang="en-GB" sz="18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Chapter 3</a:t>
            </a:r>
          </a:p>
          <a:p>
            <a:pPr algn="l">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New models of care </a:t>
            </a:r>
            <a:r>
              <a:rPr lang="en-GB" sz="1800" dirty="0">
                <a:solidFill>
                  <a:schemeClr val="tx1">
                    <a:lumMod val="65000"/>
                    <a:lumOff val="35000"/>
                  </a:schemeClr>
                </a:solidFill>
                <a:latin typeface="Calibri" panose="020F0502020204030204" pitchFamily="34" charset="0"/>
                <a:cs typeface="Calibri" panose="020F0502020204030204" pitchFamily="34" charset="0"/>
              </a:rPr>
              <a:t>- must be integrated and requires a psychologically minded workforce</a:t>
            </a:r>
          </a:p>
          <a:p>
            <a:pPr algn="l">
              <a:defRPr/>
            </a:pPr>
            <a:endParaRPr lang="en-GB" sz="18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defRPr/>
            </a:pPr>
            <a:r>
              <a:rPr lang="en-GB" sz="1800" b="1" dirty="0">
                <a:solidFill>
                  <a:schemeClr val="tx1">
                    <a:lumMod val="65000"/>
                    <a:lumOff val="35000"/>
                  </a:schemeClr>
                </a:solidFill>
                <a:latin typeface="Calibri" panose="020F0502020204030204" pitchFamily="34" charset="0"/>
                <a:cs typeface="Calibri" panose="020F0502020204030204" pitchFamily="34" charset="0"/>
              </a:rPr>
              <a:t>Sustainability and Transformation Plans</a:t>
            </a:r>
          </a:p>
          <a:p>
            <a:pPr algn="l">
              <a:defRPr/>
            </a:pPr>
            <a:r>
              <a:rPr lang="en-GB" sz="1800" dirty="0">
                <a:solidFill>
                  <a:schemeClr val="tx1">
                    <a:lumMod val="65000"/>
                    <a:lumOff val="35000"/>
                  </a:schemeClr>
                </a:solidFill>
                <a:latin typeface="Calibri" panose="020F0502020204030204" pitchFamily="34" charset="0"/>
                <a:cs typeface="Calibri" panose="020F0502020204030204" pitchFamily="34" charset="0"/>
              </a:rPr>
              <a:t>Includes requirement for “empowering patients and communities”</a:t>
            </a:r>
          </a:p>
        </p:txBody>
      </p:sp>
      <p:pic>
        <p:nvPicPr>
          <p:cNvPr id="2560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33" y="2138546"/>
            <a:ext cx="2707985"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737600" y="6216928"/>
            <a:ext cx="3237047" cy="386336"/>
          </a:xfrm>
          <a:prstGeom prst="rect">
            <a:avLst/>
          </a:prstGeom>
        </p:spPr>
      </p:pic>
    </p:spTree>
    <p:extLst>
      <p:ext uri="{BB962C8B-B14F-4D97-AF65-F5344CB8AC3E}">
        <p14:creationId xmlns:p14="http://schemas.microsoft.com/office/powerpoint/2010/main" val="308063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67E80"/>
                </a:solidFill>
                <a:latin typeface="Sens-Regular"/>
              </a:rPr>
              <a:t>The health coaching coalition </a:t>
            </a:r>
          </a:p>
        </p:txBody>
      </p:sp>
      <p:sp>
        <p:nvSpPr>
          <p:cNvPr id="3" name="Content Placeholder 2"/>
          <p:cNvSpPr>
            <a:spLocks noGrp="1"/>
          </p:cNvSpPr>
          <p:nvPr>
            <p:ph idx="1"/>
          </p:nvPr>
        </p:nvSpPr>
        <p:spPr/>
        <p:txBody>
          <a:bodyPr/>
          <a:lstStyle/>
          <a:p>
            <a:pPr marL="0" indent="0" algn="ctr">
              <a:buNone/>
            </a:pPr>
            <a:r>
              <a:rPr lang="en-GB" dirty="0">
                <a:solidFill>
                  <a:schemeClr val="tx1">
                    <a:lumMod val="65000"/>
                    <a:lumOff val="35000"/>
                  </a:schemeClr>
                </a:solidFill>
              </a:rPr>
              <a:t>Our aim is to enable people to thrive by feeling more motivated, confident and in control of managing their own health and care</a:t>
            </a:r>
          </a:p>
          <a:p>
            <a:pPr algn="ctr"/>
            <a:endParaRPr lang="en-GB" dirty="0">
              <a:solidFill>
                <a:schemeClr val="tx1">
                  <a:lumMod val="65000"/>
                  <a:lumOff val="35000"/>
                </a:schemeClr>
              </a:solidFill>
            </a:endParaRPr>
          </a:p>
          <a:p>
            <a:pPr marL="0" indent="0" algn="ctr">
              <a:buNone/>
            </a:pPr>
            <a:r>
              <a:rPr lang="en-GB" dirty="0">
                <a:solidFill>
                  <a:schemeClr val="tx1">
                    <a:lumMod val="65000"/>
                    <a:lumOff val="35000"/>
                  </a:schemeClr>
                </a:solidFill>
              </a:rPr>
              <a:t>We believe great conversations can transform relationships and health behaviours to benefit patients, staff and the NHS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067" r="10533"/>
          <a:stretch/>
        </p:blipFill>
        <p:spPr>
          <a:xfrm>
            <a:off x="1918952" y="4501982"/>
            <a:ext cx="7572778" cy="1975275"/>
          </a:xfrm>
          <a:prstGeom prst="rect">
            <a:avLst/>
          </a:prstGeom>
        </p:spPr>
      </p:pic>
      <p:sp>
        <p:nvSpPr>
          <p:cNvPr id="5" name="TextBox 4"/>
          <p:cNvSpPr txBox="1"/>
          <p:nvPr/>
        </p:nvSpPr>
        <p:spPr>
          <a:xfrm>
            <a:off x="9388699" y="4501982"/>
            <a:ext cx="257577" cy="197527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5806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9" y="1608782"/>
            <a:ext cx="5130084" cy="4994481"/>
          </a:xfrm>
          <a:prstGeom prst="rect">
            <a:avLst/>
          </a:prstGeom>
        </p:spPr>
      </p:pic>
      <p:sp>
        <p:nvSpPr>
          <p:cNvPr id="4" name="Title 1"/>
          <p:cNvSpPr>
            <a:spLocks noGrp="1"/>
          </p:cNvSpPr>
          <p:nvPr>
            <p:ph type="title"/>
          </p:nvPr>
        </p:nvSpPr>
        <p:spPr/>
        <p:txBody>
          <a:bodyPr>
            <a:noAutofit/>
          </a:bodyPr>
          <a:lstStyle/>
          <a:p>
            <a:pPr algn="ctr"/>
            <a:r>
              <a:rPr lang="en-GB" altLang="en-US" b="1" dirty="0">
                <a:solidFill>
                  <a:srgbClr val="167E80"/>
                </a:solidFill>
                <a:latin typeface="Sens-Regular"/>
              </a:rPr>
              <a:t>How can I join the movement for </a:t>
            </a:r>
            <a:r>
              <a:rPr lang="en-GB" b="1" dirty="0">
                <a:solidFill>
                  <a:srgbClr val="167E80"/>
                </a:solidFill>
                <a:latin typeface="Sens-Regular"/>
              </a:rPr>
              <a:t>#</a:t>
            </a:r>
            <a:r>
              <a:rPr lang="en-GB" b="1" dirty="0" err="1">
                <a:solidFill>
                  <a:srgbClr val="167E80"/>
                </a:solidFill>
                <a:latin typeface="Sens-Regular"/>
              </a:rPr>
              <a:t>betterconversation</a:t>
            </a:r>
            <a:r>
              <a:rPr lang="en-GB" b="1" dirty="0">
                <a:solidFill>
                  <a:srgbClr val="167E80"/>
                </a:solidFill>
                <a:latin typeface="Sens-Regular"/>
              </a:rPr>
              <a:t>?</a:t>
            </a:r>
            <a:endParaRPr lang="en-GB" altLang="en-US" b="1" dirty="0">
              <a:solidFill>
                <a:srgbClr val="167E80"/>
              </a:solidFill>
              <a:latin typeface="Sens-Regular"/>
            </a:endParaRPr>
          </a:p>
        </p:txBody>
      </p:sp>
      <p:sp>
        <p:nvSpPr>
          <p:cNvPr id="5" name="TextBox 4"/>
          <p:cNvSpPr txBox="1"/>
          <p:nvPr/>
        </p:nvSpPr>
        <p:spPr>
          <a:xfrm>
            <a:off x="4867468" y="1838655"/>
            <a:ext cx="6645498" cy="4801314"/>
          </a:xfrm>
          <a:prstGeom prst="rect">
            <a:avLst/>
          </a:prstGeom>
          <a:noFill/>
        </p:spPr>
        <p:txBody>
          <a:bodyPr wrap="square" rtlCol="0">
            <a:spAutoFit/>
          </a:bodyPr>
          <a:lstStyle/>
          <a:p>
            <a:r>
              <a:rPr lang="en-GB" sz="2400" dirty="0">
                <a:solidFill>
                  <a:schemeClr val="tx1">
                    <a:lumMod val="65000"/>
                    <a:lumOff val="35000"/>
                  </a:schemeClr>
                </a:solidFill>
              </a:rPr>
              <a:t>New resources available from 26</a:t>
            </a:r>
            <a:r>
              <a:rPr lang="en-GB" sz="2400" baseline="30000" dirty="0">
                <a:solidFill>
                  <a:schemeClr val="tx1">
                    <a:lumMod val="65000"/>
                    <a:lumOff val="35000"/>
                  </a:schemeClr>
                </a:solidFill>
              </a:rPr>
              <a:t>th</a:t>
            </a:r>
            <a:r>
              <a:rPr lang="en-GB" sz="2400" dirty="0">
                <a:solidFill>
                  <a:schemeClr val="tx1">
                    <a:lumMod val="65000"/>
                    <a:lumOff val="35000"/>
                  </a:schemeClr>
                </a:solidFill>
              </a:rPr>
              <a:t> Sept</a:t>
            </a:r>
          </a:p>
          <a:p>
            <a:r>
              <a:rPr lang="en-GB" sz="2400" dirty="0">
                <a:solidFill>
                  <a:schemeClr val="tx1">
                    <a:lumMod val="65000"/>
                    <a:lumOff val="35000"/>
                  </a:schemeClr>
                </a:solidFill>
              </a:rPr>
              <a:t>www.betterconversation.co.uk</a:t>
            </a:r>
          </a:p>
          <a:p>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a:solidFill>
                  <a:schemeClr val="tx1">
                    <a:lumMod val="65000"/>
                    <a:lumOff val="35000"/>
                  </a:schemeClr>
                </a:solidFill>
              </a:rPr>
              <a:t>Two launch events </a:t>
            </a:r>
          </a:p>
          <a:p>
            <a:pPr marL="342900" indent="-342900">
              <a:buFont typeface="Arial" panose="020B0604020202020204" pitchFamily="34" charset="0"/>
              <a:buChar char="•"/>
            </a:pPr>
            <a:r>
              <a:rPr lang="en-GB" sz="2400" dirty="0">
                <a:solidFill>
                  <a:schemeClr val="tx1">
                    <a:lumMod val="65000"/>
                    <a:lumOff val="35000"/>
                  </a:schemeClr>
                </a:solidFill>
              </a:rPr>
              <a:t>Short film </a:t>
            </a:r>
          </a:p>
          <a:p>
            <a:pPr marL="342900" indent="-342900">
              <a:buFont typeface="Arial" panose="020B0604020202020204" pitchFamily="34" charset="0"/>
              <a:buChar char="•"/>
            </a:pPr>
            <a:r>
              <a:rPr lang="en-GB" sz="2400" dirty="0">
                <a:solidFill>
                  <a:schemeClr val="tx1">
                    <a:lumMod val="65000"/>
                    <a:lumOff val="35000"/>
                  </a:schemeClr>
                </a:solidFill>
              </a:rPr>
              <a:t>Call to action booklet</a:t>
            </a:r>
          </a:p>
          <a:p>
            <a:pPr marL="342900" indent="-342900">
              <a:buFont typeface="Arial" panose="020B0604020202020204" pitchFamily="34" charset="0"/>
              <a:buChar char="•"/>
            </a:pPr>
            <a:r>
              <a:rPr lang="en-GB" sz="2400" dirty="0">
                <a:solidFill>
                  <a:schemeClr val="tx1">
                    <a:lumMod val="65000"/>
                    <a:lumOff val="35000"/>
                  </a:schemeClr>
                </a:solidFill>
              </a:rPr>
              <a:t>A resource guide, prompts, case studies and evidence</a:t>
            </a:r>
          </a:p>
          <a:p>
            <a:pPr marL="342900" indent="-342900">
              <a:buFont typeface="Arial" panose="020B0604020202020204" pitchFamily="34" charset="0"/>
              <a:buChar char="•"/>
            </a:pPr>
            <a:r>
              <a:rPr lang="en-GB" sz="2400" dirty="0">
                <a:solidFill>
                  <a:schemeClr val="tx1">
                    <a:lumMod val="65000"/>
                    <a:lumOff val="35000"/>
                  </a:schemeClr>
                </a:solidFill>
              </a:rPr>
              <a:t>Training materials </a:t>
            </a:r>
          </a:p>
          <a:p>
            <a:pPr marL="342900" indent="-342900">
              <a:buFont typeface="Arial" panose="020B0604020202020204" pitchFamily="34" charset="0"/>
              <a:buChar char="•"/>
            </a:pPr>
            <a:r>
              <a:rPr lang="en-GB" sz="2400" dirty="0">
                <a:solidFill>
                  <a:schemeClr val="tx1">
                    <a:lumMod val="65000"/>
                    <a:lumOff val="35000"/>
                  </a:schemeClr>
                </a:solidFill>
              </a:rPr>
              <a:t>An online community</a:t>
            </a:r>
          </a:p>
          <a:p>
            <a:pPr marL="342900" indent="-342900">
              <a:buFont typeface="Arial" panose="020B0604020202020204" pitchFamily="34" charset="0"/>
              <a:buChar char="•"/>
            </a:pPr>
            <a:r>
              <a:rPr lang="en-GB" sz="2400" dirty="0">
                <a:solidFill>
                  <a:schemeClr val="tx1">
                    <a:lumMod val="65000"/>
                    <a:lumOff val="35000"/>
                  </a:schemeClr>
                </a:solidFill>
              </a:rPr>
              <a:t>Use of brand</a:t>
            </a:r>
          </a:p>
          <a:p>
            <a:pPr marL="342900" indent="-342900">
              <a:buFont typeface="Arial" panose="020B0604020202020204" pitchFamily="34" charset="0"/>
              <a:buChar char="•"/>
            </a:pPr>
            <a:r>
              <a:rPr lang="en-GB" sz="2400" dirty="0">
                <a:solidFill>
                  <a:schemeClr val="tx1">
                    <a:lumMod val="65000"/>
                    <a:lumOff val="35000"/>
                  </a:schemeClr>
                </a:solidFill>
              </a:rPr>
              <a:t>Join the coalition </a:t>
            </a:r>
          </a:p>
          <a:p>
            <a:endParaRPr lang="en-GB" dirty="0"/>
          </a:p>
        </p:txBody>
      </p:sp>
      <p:pic>
        <p:nvPicPr>
          <p:cNvPr id="6" name="Picture 5"/>
          <p:cNvPicPr>
            <a:picLocks noChangeAspect="1"/>
          </p:cNvPicPr>
          <p:nvPr/>
        </p:nvPicPr>
        <p:blipFill>
          <a:blip r:embed="rId3"/>
          <a:stretch>
            <a:fillRect/>
          </a:stretch>
        </p:blipFill>
        <p:spPr>
          <a:xfrm>
            <a:off x="8737600" y="6216928"/>
            <a:ext cx="3237047" cy="386336"/>
          </a:xfrm>
          <a:prstGeom prst="rect">
            <a:avLst/>
          </a:prstGeom>
        </p:spPr>
      </p:pic>
      <p:sp>
        <p:nvSpPr>
          <p:cNvPr id="8" name="TextBox 7"/>
          <p:cNvSpPr txBox="1"/>
          <p:nvPr/>
        </p:nvSpPr>
        <p:spPr>
          <a:xfrm>
            <a:off x="5396248" y="6380755"/>
            <a:ext cx="283335" cy="369332"/>
          </a:xfrm>
          <a:prstGeom prst="rect">
            <a:avLst/>
          </a:prstGeom>
          <a:solidFill>
            <a:schemeClr val="bg1"/>
          </a:solidFill>
        </p:spPr>
        <p:txBody>
          <a:bodyPr wrap="square" rtlCol="0">
            <a:spAutoFit/>
          </a:bodyPr>
          <a:lstStyle/>
          <a:p>
            <a:endParaRPr lang="en-GB" dirty="0"/>
          </a:p>
        </p:txBody>
      </p:sp>
      <p:sp>
        <p:nvSpPr>
          <p:cNvPr id="9" name="TextBox 8"/>
          <p:cNvSpPr txBox="1"/>
          <p:nvPr/>
        </p:nvSpPr>
        <p:spPr>
          <a:xfrm>
            <a:off x="774879" y="6307343"/>
            <a:ext cx="2112135"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4861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2"/>
            <a:ext cx="10322416" cy="1325563"/>
          </a:xfrm>
        </p:spPr>
        <p:txBody>
          <a:bodyPr>
            <a:normAutofit fontScale="90000"/>
          </a:bodyPr>
          <a:lstStyle/>
          <a:p>
            <a:r>
              <a:rPr lang="en-GB" b="1" dirty="0">
                <a:solidFill>
                  <a:srgbClr val="167E80"/>
                </a:solidFill>
                <a:latin typeface="Sens-Regular"/>
              </a:rPr>
              <a:t>Testimonial from Dr Ruth Q. </a:t>
            </a:r>
            <a:r>
              <a:rPr lang="en-GB" b="1" dirty="0" err="1">
                <a:solidFill>
                  <a:srgbClr val="167E80"/>
                </a:solidFill>
                <a:latin typeface="Sens-Regular"/>
              </a:rPr>
              <a:t>Wolever</a:t>
            </a:r>
            <a:r>
              <a:rPr lang="en-GB" b="1" dirty="0">
                <a:solidFill>
                  <a:srgbClr val="167E80"/>
                </a:solidFill>
                <a:latin typeface="Sens-Regular"/>
              </a:rPr>
              <a:t>, PhD </a:t>
            </a:r>
            <a:r>
              <a:rPr lang="en-GB" sz="2000" b="1" dirty="0">
                <a:solidFill>
                  <a:srgbClr val="167E80"/>
                </a:solidFill>
                <a:latin typeface="Sens-Regular"/>
              </a:rPr>
              <a:t>Director of Vanderbilt Health Coaching, </a:t>
            </a:r>
            <a:r>
              <a:rPr lang="en-GB" sz="1800" b="1" dirty="0">
                <a:solidFill>
                  <a:srgbClr val="167E80"/>
                </a:solidFill>
                <a:latin typeface="Sens-Regular"/>
              </a:rPr>
              <a:t>Associate Professor, Physical Medicine and Rehabilitation, </a:t>
            </a:r>
            <a:r>
              <a:rPr lang="en-GB" sz="1800" b="1" dirty="0" err="1">
                <a:solidFill>
                  <a:srgbClr val="167E80"/>
                </a:solidFill>
                <a:latin typeface="Sens-Regular"/>
              </a:rPr>
              <a:t>Dept</a:t>
            </a:r>
            <a:r>
              <a:rPr lang="en-GB" sz="1800" b="1" dirty="0">
                <a:solidFill>
                  <a:srgbClr val="167E80"/>
                </a:solidFill>
                <a:latin typeface="Sens-Regular"/>
              </a:rPr>
              <a:t> of Psychiatry Vanderbilt Schools of Medicine and Nursing</a:t>
            </a:r>
            <a:endParaRPr lang="en-GB" b="1" dirty="0">
              <a:solidFill>
                <a:srgbClr val="167E80"/>
              </a:solidFill>
              <a:latin typeface="Sens-Regular"/>
            </a:endParaRPr>
          </a:p>
        </p:txBody>
      </p:sp>
      <p:sp>
        <p:nvSpPr>
          <p:cNvPr id="3" name="Rectangle 2"/>
          <p:cNvSpPr/>
          <p:nvPr/>
        </p:nvSpPr>
        <p:spPr>
          <a:xfrm>
            <a:off x="838200" y="1557560"/>
            <a:ext cx="10515600" cy="5324535"/>
          </a:xfrm>
          <a:prstGeom prst="rect">
            <a:avLst/>
          </a:prstGeom>
        </p:spPr>
        <p:txBody>
          <a:bodyPr wrap="square">
            <a:spAutoFit/>
          </a:bodyPr>
          <a:lstStyle/>
          <a:p>
            <a:r>
              <a:rPr lang="en-GB" sz="2000" dirty="0">
                <a:solidFill>
                  <a:schemeClr val="tx1">
                    <a:lumMod val="75000"/>
                    <a:lumOff val="25000"/>
                  </a:schemeClr>
                </a:solidFill>
              </a:rPr>
              <a:t>Despite its many problems the NHS is headed in a brilliant direction. </a:t>
            </a:r>
          </a:p>
          <a:p>
            <a:endParaRPr lang="en-GB" sz="2000" dirty="0">
              <a:solidFill>
                <a:schemeClr val="tx1">
                  <a:lumMod val="75000"/>
                  <a:lumOff val="25000"/>
                </a:schemeClr>
              </a:solidFill>
            </a:endParaRPr>
          </a:p>
          <a:p>
            <a:r>
              <a:rPr lang="en-GB" sz="2000" dirty="0">
                <a:solidFill>
                  <a:schemeClr val="tx1">
                    <a:lumMod val="75000"/>
                    <a:lumOff val="25000"/>
                  </a:schemeClr>
                </a:solidFill>
              </a:rPr>
              <a:t>Physicians, nurses and allied health practitioners are frustrated with the burgeoning workload and seemingly less-engaged patients as the personal, social and financial impact of chronic disease rises. Patients feel dismissed, uncared for, and even blamed for challenging issues. </a:t>
            </a:r>
          </a:p>
          <a:p>
            <a:endParaRPr lang="en-GB" sz="2000" dirty="0">
              <a:solidFill>
                <a:schemeClr val="tx1">
                  <a:lumMod val="75000"/>
                  <a:lumOff val="25000"/>
                </a:schemeClr>
              </a:solidFill>
            </a:endParaRPr>
          </a:p>
          <a:p>
            <a:r>
              <a:rPr lang="en-GB" sz="2000" dirty="0">
                <a:solidFill>
                  <a:schemeClr val="tx1">
                    <a:lumMod val="75000"/>
                    <a:lumOff val="25000"/>
                  </a:schemeClr>
                </a:solidFill>
              </a:rPr>
              <a:t>But the NHS recognizes one of the real problems - that providers do not have the right tools to be successful in helping patients engage in effective lifestyle change processes that are sustainable. </a:t>
            </a:r>
          </a:p>
          <a:p>
            <a:endParaRPr lang="en-GB" sz="2000" dirty="0">
              <a:solidFill>
                <a:schemeClr val="tx1">
                  <a:lumMod val="75000"/>
                  <a:lumOff val="25000"/>
                </a:schemeClr>
              </a:solidFill>
            </a:endParaRPr>
          </a:p>
          <a:p>
            <a:r>
              <a:rPr lang="en-GB" sz="2000" dirty="0">
                <a:solidFill>
                  <a:schemeClr val="tx1">
                    <a:lumMod val="75000"/>
                    <a:lumOff val="25000"/>
                  </a:schemeClr>
                </a:solidFill>
              </a:rPr>
              <a:t>Rather than leaving providers with the outdated impression that they are supposed to educate patients and tell them what to do (exercise more, eat more fruits and vegetables, drink less, etc.), the NHS is training providers in health coaching skills based upon the latest science in how human motivation and successful behaviour change works. By doing this across large systems, they will reap the benefits of the rapidly growing science showing these processes empower patients to more effectively engage in partnerships to self-manage their lifestyles, promote health and mitigate chronic disease.                                                                                                                           </a:t>
            </a:r>
          </a:p>
          <a:p>
            <a:pPr algn="r"/>
            <a:r>
              <a:rPr lang="en-GB" sz="2000" dirty="0">
                <a:solidFill>
                  <a:schemeClr val="tx1">
                    <a:lumMod val="75000"/>
                    <a:lumOff val="25000"/>
                  </a:schemeClr>
                </a:solidFill>
              </a:rPr>
              <a:t>18</a:t>
            </a:r>
            <a:r>
              <a:rPr lang="en-GB" sz="2000" baseline="30000" dirty="0">
                <a:solidFill>
                  <a:schemeClr val="tx1">
                    <a:lumMod val="75000"/>
                    <a:lumOff val="25000"/>
                  </a:schemeClr>
                </a:solidFill>
              </a:rPr>
              <a:t>th</a:t>
            </a:r>
            <a:r>
              <a:rPr lang="en-GB" sz="2000" dirty="0">
                <a:solidFill>
                  <a:schemeClr val="tx1">
                    <a:lumMod val="75000"/>
                    <a:lumOff val="25000"/>
                  </a:schemeClr>
                </a:solidFill>
              </a:rPr>
              <a:t> September 2016</a:t>
            </a:r>
          </a:p>
        </p:txBody>
      </p:sp>
    </p:spTree>
    <p:extLst>
      <p:ext uri="{BB962C8B-B14F-4D97-AF65-F5344CB8AC3E}">
        <p14:creationId xmlns:p14="http://schemas.microsoft.com/office/powerpoint/2010/main" val="290669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667" y="1776947"/>
            <a:ext cx="11150600" cy="3231654"/>
          </a:xfrm>
          <a:prstGeom prst="rect">
            <a:avLst/>
          </a:prstGeom>
        </p:spPr>
        <p:txBody>
          <a:bodyPr wrap="square">
            <a:spAutoFit/>
          </a:bodyPr>
          <a:lstStyle/>
          <a:p>
            <a:endParaRPr lang="en-GB" sz="1200" b="0" i="0" u="none" strike="noStrike" baseline="0" dirty="0">
              <a:solidFill>
                <a:srgbClr val="000000"/>
              </a:solidFill>
              <a:latin typeface="Sen"/>
            </a:endParaRPr>
          </a:p>
          <a:p>
            <a:pPr algn="r"/>
            <a:r>
              <a:rPr lang="en-GB" sz="3200" b="1" dirty="0">
                <a:solidFill>
                  <a:srgbClr val="167E80"/>
                </a:solidFill>
                <a:latin typeface="Sen"/>
              </a:rPr>
              <a:t>“I believe the 21st century needs a new ambition, to develop not talk but conversation, which does change people. Real conversation catches fire. It involves more than sending and receiving information”</a:t>
            </a:r>
          </a:p>
          <a:p>
            <a:pPr algn="r"/>
            <a:r>
              <a:rPr lang="en-GB" sz="3200" b="1" dirty="0">
                <a:solidFill>
                  <a:srgbClr val="167E80"/>
                </a:solidFill>
                <a:latin typeface="Sen"/>
              </a:rPr>
              <a:t> </a:t>
            </a:r>
          </a:p>
          <a:p>
            <a:pPr algn="r"/>
            <a:r>
              <a:rPr lang="en-GB" sz="2800" dirty="0">
                <a:solidFill>
                  <a:schemeClr val="tx1">
                    <a:lumMod val="65000"/>
                    <a:lumOff val="35000"/>
                  </a:schemeClr>
                </a:solidFill>
                <a:latin typeface="Sens -Regular"/>
              </a:rPr>
              <a:t>Theodore </a:t>
            </a:r>
            <a:r>
              <a:rPr lang="en-GB" sz="2800" dirty="0" err="1">
                <a:solidFill>
                  <a:schemeClr val="tx1">
                    <a:lumMod val="65000"/>
                    <a:lumOff val="35000"/>
                  </a:schemeClr>
                </a:solidFill>
                <a:latin typeface="Sens -Regular"/>
              </a:rPr>
              <a:t>Zeldin</a:t>
            </a:r>
            <a:r>
              <a:rPr lang="en-GB" sz="2800" dirty="0">
                <a:solidFill>
                  <a:schemeClr val="tx1">
                    <a:lumMod val="65000"/>
                    <a:lumOff val="35000"/>
                  </a:schemeClr>
                </a:solidFill>
                <a:latin typeface="Sens -Regular"/>
              </a:rPr>
              <a:t>, How talk can change our lives  </a:t>
            </a:r>
          </a:p>
        </p:txBody>
      </p:sp>
      <p:pic>
        <p:nvPicPr>
          <p:cNvPr id="4" name="Picture 3"/>
          <p:cNvPicPr>
            <a:picLocks noChangeAspect="1"/>
          </p:cNvPicPr>
          <p:nvPr/>
        </p:nvPicPr>
        <p:blipFill>
          <a:blip r:embed="rId3"/>
          <a:stretch>
            <a:fillRect/>
          </a:stretch>
        </p:blipFill>
        <p:spPr>
          <a:xfrm>
            <a:off x="8737600" y="6216928"/>
            <a:ext cx="3237047" cy="386336"/>
          </a:xfrm>
          <a:prstGeom prst="rect">
            <a:avLst/>
          </a:prstGeom>
        </p:spPr>
      </p:pic>
      <p:sp>
        <p:nvSpPr>
          <p:cNvPr id="2" name="Rectangle 1"/>
          <p:cNvSpPr/>
          <p:nvPr/>
        </p:nvSpPr>
        <p:spPr>
          <a:xfrm>
            <a:off x="5873022" y="3244334"/>
            <a:ext cx="445956" cy="369332"/>
          </a:xfrm>
          <a:prstGeom prst="rect">
            <a:avLst/>
          </a:prstGeom>
        </p:spPr>
        <p:txBody>
          <a:bodyPr wrap="none">
            <a:spAutoFit/>
          </a:bodyPr>
          <a:lstStyle/>
          <a:p>
            <a:r>
              <a:rPr lang="en-GB" dirty="0">
                <a:solidFill>
                  <a:schemeClr val="tx1">
                    <a:lumMod val="85000"/>
                    <a:lumOff val="15000"/>
                  </a:schemeClr>
                </a:solidFill>
              </a:rPr>
              <a:t>↓ </a:t>
            </a:r>
            <a:endParaRPr lang="en-GB" dirty="0"/>
          </a:p>
        </p:txBody>
      </p:sp>
    </p:spTree>
    <p:extLst>
      <p:ext uri="{BB962C8B-B14F-4D97-AF65-F5344CB8AC3E}">
        <p14:creationId xmlns:p14="http://schemas.microsoft.com/office/powerpoint/2010/main" val="186624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2219"/>
            <a:ext cx="10515600" cy="1325563"/>
          </a:xfrm>
        </p:spPr>
        <p:txBody>
          <a:bodyPr/>
          <a:lstStyle/>
          <a:p>
            <a:r>
              <a:rPr lang="en-GB" b="1" dirty="0">
                <a:solidFill>
                  <a:srgbClr val="167E80"/>
                </a:solidFill>
                <a:latin typeface="Sens-Regular"/>
              </a:rPr>
              <a:t>What's the problem?</a:t>
            </a:r>
          </a:p>
        </p:txBody>
      </p:sp>
      <p:pic>
        <p:nvPicPr>
          <p:cNvPr id="5" name="Picture 4"/>
          <p:cNvPicPr>
            <a:picLocks noChangeAspect="1"/>
          </p:cNvPicPr>
          <p:nvPr/>
        </p:nvPicPr>
        <p:blipFill>
          <a:blip r:embed="rId3"/>
          <a:stretch>
            <a:fillRect/>
          </a:stretch>
        </p:blipFill>
        <p:spPr>
          <a:xfrm>
            <a:off x="8737600" y="6216928"/>
            <a:ext cx="3237047" cy="386336"/>
          </a:xfrm>
          <a:prstGeom prst="rect">
            <a:avLst/>
          </a:prstGeom>
        </p:spPr>
      </p:pic>
      <p:sp>
        <p:nvSpPr>
          <p:cNvPr id="3" name="Content Placeholder 2"/>
          <p:cNvSpPr>
            <a:spLocks noGrp="1"/>
          </p:cNvSpPr>
          <p:nvPr>
            <p:ph idx="1"/>
          </p:nvPr>
        </p:nvSpPr>
        <p:spPr>
          <a:xfrm>
            <a:off x="838200" y="1907782"/>
            <a:ext cx="6262511" cy="4351338"/>
          </a:xfrm>
        </p:spPr>
        <p:txBody>
          <a:bodyPr>
            <a:normAutofit/>
          </a:bodyPr>
          <a:lstStyle/>
          <a:p>
            <a:r>
              <a:rPr lang="en-GB" sz="2200" dirty="0">
                <a:solidFill>
                  <a:schemeClr val="tx1">
                    <a:lumMod val="65000"/>
                    <a:lumOff val="35000"/>
                  </a:schemeClr>
                </a:solidFill>
                <a:latin typeface="Sens-Regular"/>
              </a:rPr>
              <a:t>T</a:t>
            </a:r>
            <a:r>
              <a:rPr lang="en-GB" sz="2200" dirty="0">
                <a:solidFill>
                  <a:schemeClr val="tx1">
                    <a:lumMod val="65000"/>
                    <a:lumOff val="35000"/>
                  </a:schemeClr>
                </a:solidFill>
                <a:effectLst/>
                <a:latin typeface="Sens-Regular"/>
              </a:rPr>
              <a:t>he cost of diabetes treatment up from £9.8 billion to £16.9 billion by 2040, 17% of entire NHS budget </a:t>
            </a:r>
            <a:r>
              <a:rPr lang="en-GB" sz="2200" dirty="0">
                <a:solidFill>
                  <a:schemeClr val="tx1">
                    <a:lumMod val="65000"/>
                    <a:lumOff val="35000"/>
                  </a:schemeClr>
                </a:solidFill>
                <a:latin typeface="Sens-Regular"/>
              </a:rPr>
              <a:t>vs</a:t>
            </a:r>
            <a:r>
              <a:rPr lang="en-GB" sz="2200" dirty="0">
                <a:solidFill>
                  <a:schemeClr val="tx1">
                    <a:lumMod val="65000"/>
                    <a:lumOff val="35000"/>
                  </a:schemeClr>
                </a:solidFill>
                <a:effectLst/>
                <a:latin typeface="Sens-Regular"/>
              </a:rPr>
              <a:t> about 10% today </a:t>
            </a:r>
          </a:p>
          <a:p>
            <a:r>
              <a:rPr lang="en-GB" sz="2200" dirty="0">
                <a:solidFill>
                  <a:schemeClr val="tx1">
                    <a:lumMod val="65000"/>
                    <a:lumOff val="35000"/>
                  </a:schemeClr>
                </a:solidFill>
                <a:effectLst/>
                <a:latin typeface="Sens-Regular"/>
              </a:rPr>
              <a:t>The cost of treating diabetes complications (including kidney failure, nerve damage, stroke, blindness and amputation) will almost double from £7.7 billion currently to £13.5 billion by 2035/36</a:t>
            </a:r>
          </a:p>
          <a:p>
            <a:pPr marL="0" indent="0">
              <a:buNone/>
            </a:pPr>
            <a:endParaRPr lang="en-GB" sz="2100" b="1" dirty="0">
              <a:solidFill>
                <a:srgbClr val="167E80"/>
              </a:solidFill>
            </a:endParaRPr>
          </a:p>
          <a:p>
            <a:pPr marL="0" indent="0">
              <a:buNone/>
            </a:pPr>
            <a:endParaRPr lang="en-GB" sz="2100" b="1" dirty="0">
              <a:solidFill>
                <a:srgbClr val="167E80"/>
              </a:solidFill>
            </a:endParaRPr>
          </a:p>
          <a:p>
            <a:pPr marL="0" indent="0">
              <a:buNone/>
            </a:pPr>
            <a:r>
              <a:rPr lang="en-GB" sz="1600" dirty="0">
                <a:solidFill>
                  <a:srgbClr val="167E80"/>
                </a:solidFill>
                <a:latin typeface="Sens-Regular"/>
              </a:rPr>
              <a:t>Diabetes threatens to 'bankrupt' NHS within a generation, 2012 https://www.theguardian.com/society/2012/apr/25/diabetes-treatment-bankrupt-nhs-generation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279" y="1907782"/>
            <a:ext cx="3781953" cy="3781953"/>
          </a:xfrm>
          <a:prstGeom prst="rect">
            <a:avLst/>
          </a:prstGeom>
          <a:ln>
            <a:solidFill>
              <a:schemeClr val="tx1">
                <a:lumMod val="50000"/>
                <a:lumOff val="50000"/>
              </a:schemeClr>
            </a:solidFill>
          </a:ln>
        </p:spPr>
      </p:pic>
    </p:spTree>
    <p:extLst>
      <p:ext uri="{BB962C8B-B14F-4D97-AF65-F5344CB8AC3E}">
        <p14:creationId xmlns:p14="http://schemas.microsoft.com/office/powerpoint/2010/main" val="91699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44" y="917664"/>
            <a:ext cx="4095044" cy="1325563"/>
          </a:xfrm>
        </p:spPr>
        <p:txBody>
          <a:bodyPr/>
          <a:lstStyle/>
          <a:p>
            <a:r>
              <a:rPr lang="en-GB" dirty="0">
                <a:solidFill>
                  <a:srgbClr val="167E80"/>
                </a:solidFill>
                <a:latin typeface="Sens regular"/>
              </a:rPr>
              <a:t>Am I being effective?  </a:t>
            </a:r>
          </a:p>
        </p:txBody>
      </p:sp>
      <p:pic>
        <p:nvPicPr>
          <p:cNvPr id="4" name="Picture 4" descr="debrocke-1950s-1960s-overwhelmed-stressed-woman-answering-four-black-telephone-phone-receivers-at-one-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22" y="2390599"/>
            <a:ext cx="5400600" cy="390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6833622" y="372534"/>
            <a:ext cx="4447822" cy="2415824"/>
          </a:xfrm>
          <a:prstGeom prst="cloudCallout">
            <a:avLst>
              <a:gd name="adj1" fmla="val -75402"/>
              <a:gd name="adj2" fmla="val 41940"/>
            </a:avLst>
          </a:prstGeom>
          <a:noFill/>
          <a:ln w="57150">
            <a:solidFill>
              <a:srgbClr val="16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167E80"/>
                </a:solidFill>
              </a:ln>
            </a:endParaRPr>
          </a:p>
        </p:txBody>
      </p:sp>
      <p:pic>
        <p:nvPicPr>
          <p:cNvPr id="7" name="Picture 6"/>
          <p:cNvPicPr>
            <a:picLocks noChangeAspect="1"/>
          </p:cNvPicPr>
          <p:nvPr/>
        </p:nvPicPr>
        <p:blipFill>
          <a:blip r:embed="rId3"/>
          <a:stretch>
            <a:fillRect/>
          </a:stretch>
        </p:blipFill>
        <p:spPr>
          <a:xfrm>
            <a:off x="8737600" y="6216928"/>
            <a:ext cx="3237047" cy="386336"/>
          </a:xfrm>
          <a:prstGeom prst="rect">
            <a:avLst/>
          </a:prstGeom>
        </p:spPr>
      </p:pic>
    </p:spTree>
    <p:extLst>
      <p:ext uri="{BB962C8B-B14F-4D97-AF65-F5344CB8AC3E}">
        <p14:creationId xmlns:p14="http://schemas.microsoft.com/office/powerpoint/2010/main" val="222343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1623" y="2289435"/>
            <a:ext cx="5833451" cy="3477875"/>
          </a:xfrm>
          <a:prstGeom prst="rect">
            <a:avLst/>
          </a:prstGeom>
        </p:spPr>
        <p:txBody>
          <a:bodyPr wrap="square">
            <a:spAutoFit/>
          </a:bodyPr>
          <a:lstStyle/>
          <a:p>
            <a:pPr marL="214313" indent="-214313">
              <a:buFont typeface="Arial" panose="020B0604020202020204" pitchFamily="34" charset="0"/>
              <a:buChar char="•"/>
            </a:pPr>
            <a:r>
              <a:rPr lang="en-GB" sz="2000" dirty="0">
                <a:solidFill>
                  <a:schemeClr val="tx1">
                    <a:lumMod val="65000"/>
                    <a:lumOff val="35000"/>
                  </a:schemeClr>
                </a:solidFill>
                <a:latin typeface="Sens-Regular"/>
              </a:rPr>
              <a:t>Only a third to a half of patients comply with prescribed medications and 10% with lifestyle advice </a:t>
            </a:r>
          </a:p>
          <a:p>
            <a:pPr marL="214313" indent="-214313">
              <a:buFont typeface="Arial" panose="020B0604020202020204" pitchFamily="34" charset="0"/>
              <a:buChar char="•"/>
            </a:pPr>
            <a:r>
              <a:rPr lang="en-GB" sz="2000" dirty="0">
                <a:solidFill>
                  <a:schemeClr val="tx1">
                    <a:lumMod val="65000"/>
                    <a:lumOff val="35000"/>
                  </a:schemeClr>
                </a:solidFill>
                <a:latin typeface="Sens-Regular"/>
              </a:rPr>
              <a:t>Only 60% of patients feel they are sufficiently involved in their care</a:t>
            </a:r>
          </a:p>
          <a:p>
            <a:pPr marL="214313" indent="-214313">
              <a:buFont typeface="Arial" panose="020B0604020202020204" pitchFamily="34" charset="0"/>
              <a:buChar char="•"/>
            </a:pPr>
            <a:r>
              <a:rPr lang="en-GB" sz="2000" dirty="0">
                <a:solidFill>
                  <a:schemeClr val="tx1">
                    <a:lumMod val="65000"/>
                    <a:lumOff val="35000"/>
                  </a:schemeClr>
                </a:solidFill>
                <a:latin typeface="Sens-Regular"/>
              </a:rPr>
              <a:t>Clinicians are not trained in behaviour change</a:t>
            </a:r>
          </a:p>
          <a:p>
            <a:pPr marL="214313" indent="-214313">
              <a:buFont typeface="Arial" panose="020B0604020202020204" pitchFamily="34" charset="0"/>
              <a:buChar char="•"/>
            </a:pPr>
            <a:r>
              <a:rPr lang="en-GB" sz="2000" dirty="0">
                <a:solidFill>
                  <a:schemeClr val="tx1">
                    <a:lumMod val="65000"/>
                    <a:lumOff val="35000"/>
                  </a:schemeClr>
                </a:solidFill>
                <a:latin typeface="Sens-Regular"/>
              </a:rPr>
              <a:t>Alignment between what patients want and what is provided is poor - goals, treatment choices, shared decision making </a:t>
            </a:r>
          </a:p>
          <a:p>
            <a:pPr marL="214313" indent="-214313">
              <a:buFont typeface="Arial" panose="020B0604020202020204" pitchFamily="34" charset="0"/>
              <a:buChar char="•"/>
            </a:pPr>
            <a:r>
              <a:rPr lang="en-GB" sz="2000" dirty="0">
                <a:solidFill>
                  <a:schemeClr val="tx1">
                    <a:lumMod val="65000"/>
                    <a:lumOff val="35000"/>
                  </a:schemeClr>
                </a:solidFill>
                <a:latin typeface="Sens-Regular"/>
              </a:rPr>
              <a:t>Poor communication leads to complaints</a:t>
            </a:r>
          </a:p>
          <a:p>
            <a:pPr marL="214313" indent="-214313">
              <a:buFont typeface="Arial" panose="020B0604020202020204" pitchFamily="34" charset="0"/>
              <a:buChar char="•"/>
            </a:pPr>
            <a:r>
              <a:rPr lang="en-GB" altLang="en-US" sz="2000" dirty="0">
                <a:solidFill>
                  <a:schemeClr val="tx1">
                    <a:lumMod val="65000"/>
                    <a:lumOff val="35000"/>
                  </a:schemeClr>
                </a:solidFill>
                <a:latin typeface="Sens-Regular"/>
                <a:ea typeface="Calibri" pitchFamily="34" charset="0"/>
                <a:cs typeface="Calibri" pitchFamily="34" charset="0"/>
              </a:rPr>
              <a:t>Paternalism breeds dependency</a:t>
            </a:r>
            <a:endParaRPr lang="en-GB" sz="2000" dirty="0">
              <a:solidFill>
                <a:schemeClr val="tx1">
                  <a:lumMod val="65000"/>
                  <a:lumOff val="35000"/>
                </a:schemeClr>
              </a:solidFill>
              <a:latin typeface="Sens-Regular"/>
            </a:endParaRPr>
          </a:p>
        </p:txBody>
      </p:sp>
      <p:sp>
        <p:nvSpPr>
          <p:cNvPr id="3" name="Rectangle 2"/>
          <p:cNvSpPr/>
          <p:nvPr/>
        </p:nvSpPr>
        <p:spPr>
          <a:xfrm>
            <a:off x="478574" y="5609264"/>
            <a:ext cx="4318249" cy="1061829"/>
          </a:xfrm>
          <a:prstGeom prst="rect">
            <a:avLst/>
          </a:prstGeom>
          <a:solidFill>
            <a:schemeClr val="bg1"/>
          </a:solidFill>
        </p:spPr>
        <p:txBody>
          <a:bodyPr wrap="square">
            <a:spAutoFit/>
          </a:bodyPr>
          <a:lstStyle/>
          <a:p>
            <a:pPr marL="128588" indent="-128588">
              <a:buFont typeface="Arial" panose="020B0604020202020204" pitchFamily="34" charset="0"/>
              <a:buChar char="•"/>
            </a:pPr>
            <a:r>
              <a:rPr lang="en-GB" altLang="en-US" sz="1050" dirty="0"/>
              <a:t>Bennett H, Coleman E, Parry C, Bodenheimer, 2010 </a:t>
            </a:r>
          </a:p>
          <a:p>
            <a:pPr marL="128588" indent="-128588">
              <a:buFont typeface="Arial" panose="020B0604020202020204" pitchFamily="34" charset="0"/>
              <a:buChar char="•"/>
            </a:pPr>
            <a:r>
              <a:rPr lang="en-GB" altLang="en-US" sz="1050" dirty="0"/>
              <a:t>KPMG </a:t>
            </a:r>
            <a:r>
              <a:rPr lang="en-GB" sz="1050" i="1" dirty="0"/>
              <a:t>Creating value with patients, carers and communities 2014</a:t>
            </a:r>
            <a:endParaRPr lang="en-GB" sz="1050" dirty="0"/>
          </a:p>
          <a:p>
            <a:pPr marL="128588" indent="-128588">
              <a:buFont typeface="Arial" panose="020B0604020202020204" pitchFamily="34" charset="0"/>
              <a:buChar char="•"/>
            </a:pPr>
            <a:r>
              <a:rPr lang="en-GB" altLang="en-US" sz="1050" dirty="0"/>
              <a:t>GMC Annual report 2013, </a:t>
            </a:r>
          </a:p>
          <a:p>
            <a:pPr marL="128588" indent="-128588">
              <a:buFont typeface="Arial" panose="020B0604020202020204" pitchFamily="34" charset="0"/>
              <a:buChar char="•"/>
            </a:pPr>
            <a:r>
              <a:rPr lang="en-GB" altLang="en-US" sz="1050" dirty="0"/>
              <a:t>Rhoades DR, Fam Med 2001. </a:t>
            </a:r>
          </a:p>
          <a:p>
            <a:pPr marL="128588" indent="-128588">
              <a:buFont typeface="Arial" panose="020B0604020202020204" pitchFamily="34" charset="0"/>
              <a:buChar char="•"/>
            </a:pPr>
            <a:r>
              <a:rPr lang="en-GB" altLang="en-US" sz="1050" dirty="0"/>
              <a:t>Wolever R, 2013</a:t>
            </a:r>
          </a:p>
          <a:p>
            <a:pPr marL="128588" indent="-128588">
              <a:buFont typeface="Arial" panose="020B0604020202020204" pitchFamily="34" charset="0"/>
              <a:buChar char="•"/>
            </a:pPr>
            <a:r>
              <a:rPr lang="en-GB" altLang="en-US" sz="1050" dirty="0"/>
              <a:t>Coulter A, 2011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463" y="2534660"/>
            <a:ext cx="2530947" cy="1944216"/>
          </a:xfrm>
          <a:prstGeom prst="rect">
            <a:avLst/>
          </a:prstGeom>
        </p:spPr>
      </p:pic>
      <p:sp>
        <p:nvSpPr>
          <p:cNvPr id="4" name="Title 3"/>
          <p:cNvSpPr>
            <a:spLocks noGrp="1"/>
          </p:cNvSpPr>
          <p:nvPr>
            <p:ph type="title"/>
          </p:nvPr>
        </p:nvSpPr>
        <p:spPr>
          <a:xfrm>
            <a:off x="767644" y="838075"/>
            <a:ext cx="10167430" cy="1143000"/>
          </a:xfrm>
        </p:spPr>
        <p:txBody>
          <a:bodyPr>
            <a:noAutofit/>
          </a:bodyPr>
          <a:lstStyle/>
          <a:p>
            <a:pPr algn="ctr"/>
            <a:r>
              <a:rPr lang="en-GB" b="1" dirty="0">
                <a:solidFill>
                  <a:srgbClr val="167E80"/>
                </a:solidFill>
                <a:latin typeface="Sens-Regular"/>
              </a:rPr>
              <a:t>When patients see a clinician, their consultation may not be working </a:t>
            </a:r>
          </a:p>
        </p:txBody>
      </p:sp>
      <p:pic>
        <p:nvPicPr>
          <p:cNvPr id="10" name="Picture 9"/>
          <p:cNvPicPr>
            <a:picLocks noChangeAspect="1"/>
          </p:cNvPicPr>
          <p:nvPr/>
        </p:nvPicPr>
        <p:blipFill>
          <a:blip r:embed="rId4"/>
          <a:stretch>
            <a:fillRect/>
          </a:stretch>
        </p:blipFill>
        <p:spPr>
          <a:xfrm>
            <a:off x="8737600" y="6216928"/>
            <a:ext cx="3237047" cy="386336"/>
          </a:xfrm>
          <a:prstGeom prst="rect">
            <a:avLst/>
          </a:prstGeom>
        </p:spPr>
      </p:pic>
    </p:spTree>
    <p:extLst>
      <p:ext uri="{BB962C8B-B14F-4D97-AF65-F5344CB8AC3E}">
        <p14:creationId xmlns:p14="http://schemas.microsoft.com/office/powerpoint/2010/main" val="15478023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1185334"/>
            <a:ext cx="9186333" cy="1035932"/>
          </a:xfrm>
        </p:spPr>
        <p:txBody>
          <a:bodyPr>
            <a:normAutofit/>
          </a:bodyPr>
          <a:lstStyle/>
          <a:p>
            <a:pPr algn="ctr"/>
            <a:r>
              <a:rPr lang="en-GB" b="1" dirty="0">
                <a:solidFill>
                  <a:srgbClr val="167E80"/>
                </a:solidFill>
                <a:latin typeface="Sens-Regular"/>
              </a:rPr>
              <a:t>What is health coaching? </a:t>
            </a:r>
            <a:endParaRPr lang="en-GB" dirty="0"/>
          </a:p>
        </p:txBody>
      </p:sp>
      <p:sp>
        <p:nvSpPr>
          <p:cNvPr id="4" name="Rectangle 3"/>
          <p:cNvSpPr/>
          <p:nvPr/>
        </p:nvSpPr>
        <p:spPr>
          <a:xfrm>
            <a:off x="1142999" y="2828836"/>
            <a:ext cx="9389533" cy="1815882"/>
          </a:xfrm>
          <a:prstGeom prst="rect">
            <a:avLst/>
          </a:prstGeom>
        </p:spPr>
        <p:txBody>
          <a:bodyPr wrap="square">
            <a:spAutoFit/>
          </a:bodyPr>
          <a:lstStyle/>
          <a:p>
            <a:pPr algn="ctr"/>
            <a:r>
              <a:rPr lang="en-GB" sz="2800" i="0" u="none" strike="noStrike" baseline="0" dirty="0">
                <a:solidFill>
                  <a:schemeClr val="tx1">
                    <a:lumMod val="65000"/>
                    <a:lumOff val="35000"/>
                  </a:schemeClr>
                </a:solidFill>
                <a:latin typeface="Sens-Regular"/>
              </a:rPr>
              <a:t>Helping patients gain the knowledge, skills, tools and confidence to become active participants in their care so that they can reach their self-identified health goals</a:t>
            </a:r>
            <a:r>
              <a:rPr lang="en-GB" sz="2800" i="0" u="none" strike="noStrike" dirty="0">
                <a:solidFill>
                  <a:schemeClr val="tx1">
                    <a:lumMod val="65000"/>
                    <a:lumOff val="35000"/>
                  </a:schemeClr>
                </a:solidFill>
                <a:latin typeface="Sens-Regular"/>
              </a:rPr>
              <a:t>                                                   </a:t>
            </a:r>
            <a:r>
              <a:rPr lang="en-GB" altLang="en-US" sz="2400" dirty="0" err="1">
                <a:solidFill>
                  <a:schemeClr val="tx1">
                    <a:lumMod val="65000"/>
                    <a:lumOff val="35000"/>
                  </a:schemeClr>
                </a:solidFill>
              </a:rPr>
              <a:t>Bodenheimer</a:t>
            </a:r>
            <a:r>
              <a:rPr lang="en-GB" altLang="en-US" sz="2400" dirty="0">
                <a:solidFill>
                  <a:schemeClr val="tx1">
                    <a:lumMod val="65000"/>
                    <a:lumOff val="35000"/>
                  </a:schemeClr>
                </a:solidFill>
              </a:rPr>
              <a:t>, 2010</a:t>
            </a:r>
            <a:endParaRPr lang="en-GB" sz="2800" dirty="0">
              <a:solidFill>
                <a:schemeClr val="tx1">
                  <a:lumMod val="65000"/>
                  <a:lumOff val="35000"/>
                </a:schemeClr>
              </a:solidFill>
              <a:latin typeface="Sens-Regular"/>
            </a:endParaRPr>
          </a:p>
        </p:txBody>
      </p:sp>
      <p:pic>
        <p:nvPicPr>
          <p:cNvPr id="5" name="Picture 4"/>
          <p:cNvPicPr>
            <a:picLocks noChangeAspect="1"/>
          </p:cNvPicPr>
          <p:nvPr/>
        </p:nvPicPr>
        <p:blipFill>
          <a:blip r:embed="rId2"/>
          <a:stretch>
            <a:fillRect/>
          </a:stretch>
        </p:blipFill>
        <p:spPr>
          <a:xfrm>
            <a:off x="8737600" y="6216928"/>
            <a:ext cx="3237047" cy="386336"/>
          </a:xfrm>
          <a:prstGeom prst="rect">
            <a:avLst/>
          </a:prstGeom>
        </p:spPr>
      </p:pic>
    </p:spTree>
    <p:extLst>
      <p:ext uri="{BB962C8B-B14F-4D97-AF65-F5344CB8AC3E}">
        <p14:creationId xmlns:p14="http://schemas.microsoft.com/office/powerpoint/2010/main" val="331296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2914" y="1017247"/>
            <a:ext cx="11353094" cy="863600"/>
          </a:xfrm>
        </p:spPr>
        <p:txBody>
          <a:bodyPr>
            <a:normAutofit/>
          </a:bodyPr>
          <a:lstStyle/>
          <a:p>
            <a:pPr algn="ctr"/>
            <a:r>
              <a:rPr lang="en-GB" altLang="en-US" b="1" dirty="0">
                <a:solidFill>
                  <a:srgbClr val="167E80"/>
                </a:solidFill>
                <a:latin typeface="Sens-Regular"/>
              </a:rPr>
              <a:t>Health coaching development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1731439"/>
              </p:ext>
            </p:extLst>
          </p:nvPr>
        </p:nvGraphicFramePr>
        <p:xfrm>
          <a:off x="222914" y="2137894"/>
          <a:ext cx="11751733" cy="754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0111557" y="2473314"/>
            <a:ext cx="1863090" cy="1335782"/>
          </a:xfrm>
          <a:prstGeom prst="rect">
            <a:avLst/>
          </a:prstGeom>
        </p:spPr>
      </p:pic>
    </p:spTree>
    <p:extLst>
      <p:ext uri="{BB962C8B-B14F-4D97-AF65-F5344CB8AC3E}">
        <p14:creationId xmlns:p14="http://schemas.microsoft.com/office/powerpoint/2010/main" val="240283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00345395"/>
              </p:ext>
            </p:extLst>
          </p:nvPr>
        </p:nvGraphicFramePr>
        <p:xfrm>
          <a:off x="270457" y="1107583"/>
          <a:ext cx="11668259" cy="6697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etter_conversations logo - left_centred_4.pdf"/>
          <p:cNvPicPr>
            <a:picLocks noChangeAspect="1"/>
          </p:cNvPicPr>
          <p:nvPr/>
        </p:nvPicPr>
        <p:blipFill>
          <a:blip r:embed="rId8">
            <a:extLst/>
          </a:blip>
          <a:stretch>
            <a:fillRect/>
          </a:stretch>
        </p:blipFill>
        <p:spPr>
          <a:xfrm>
            <a:off x="4095481" y="878260"/>
            <a:ext cx="4031087" cy="1993729"/>
          </a:xfrm>
          <a:prstGeom prst="rect">
            <a:avLst/>
          </a:prstGeom>
          <a:ln w="12700">
            <a:miter lim="400000"/>
          </a:ln>
        </p:spPr>
      </p:pic>
    </p:spTree>
    <p:extLst>
      <p:ext uri="{BB962C8B-B14F-4D97-AF65-F5344CB8AC3E}">
        <p14:creationId xmlns:p14="http://schemas.microsoft.com/office/powerpoint/2010/main" val="114943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4166970" y="730326"/>
            <a:ext cx="5801278" cy="5976663"/>
          </a:xfrm>
        </p:spPr>
        <p:txBody>
          <a:bodyPr>
            <a:normAutofit fontScale="92500" lnSpcReduction="10000"/>
          </a:bodyPr>
          <a:lstStyle/>
          <a:p>
            <a:pPr marL="0" indent="0">
              <a:spcBef>
                <a:spcPts val="0"/>
              </a:spcBef>
              <a:buNone/>
              <a:defRPr/>
            </a:pPr>
            <a:r>
              <a:rPr lang="en-GB" sz="2000" b="1" dirty="0">
                <a:solidFill>
                  <a:schemeClr val="tx1">
                    <a:lumMod val="85000"/>
                    <a:lumOff val="15000"/>
                  </a:schemeClr>
                </a:solidFill>
              </a:rPr>
              <a:t>A</a:t>
            </a:r>
            <a:r>
              <a:rPr lang="en-GB" sz="1800" b="1" dirty="0">
                <a:solidFill>
                  <a:schemeClr val="tx1">
                    <a:lumMod val="85000"/>
                    <a:lumOff val="15000"/>
                  </a:schemeClr>
                </a:solidFill>
              </a:rPr>
              <a:t>ctivates patients</a:t>
            </a:r>
          </a:p>
          <a:p>
            <a:pPr>
              <a:spcBef>
                <a:spcPts val="0"/>
              </a:spcBef>
              <a:defRPr/>
            </a:pPr>
            <a:r>
              <a:rPr lang="en-GB" sz="1800" dirty="0">
                <a:solidFill>
                  <a:schemeClr val="tx1">
                    <a:lumMod val="85000"/>
                    <a:lumOff val="15000"/>
                  </a:schemeClr>
                </a:solidFill>
              </a:rPr>
              <a:t>Acts as bridge between clinicians and patients</a:t>
            </a:r>
          </a:p>
          <a:p>
            <a:pPr>
              <a:spcBef>
                <a:spcPts val="0"/>
              </a:spcBef>
              <a:defRPr/>
            </a:pPr>
            <a:r>
              <a:rPr lang="en-GB" sz="1800" dirty="0">
                <a:solidFill>
                  <a:schemeClr val="tx1">
                    <a:lumMod val="85000"/>
                    <a:lumOff val="15000"/>
                  </a:schemeClr>
                </a:solidFill>
              </a:rPr>
              <a:t>Used in a wide range of conditions for different purposes </a:t>
            </a:r>
          </a:p>
          <a:p>
            <a:pPr>
              <a:spcBef>
                <a:spcPts val="0"/>
              </a:spcBef>
              <a:defRPr/>
            </a:pPr>
            <a:r>
              <a:rPr lang="en-GB" sz="1800" dirty="0">
                <a:solidFill>
                  <a:schemeClr val="tx1">
                    <a:lumMod val="85000"/>
                    <a:lumOff val="15000"/>
                  </a:schemeClr>
                </a:solidFill>
              </a:rPr>
              <a:t>↑ motivation to self manage and adopt health behaviours </a:t>
            </a:r>
          </a:p>
          <a:p>
            <a:pPr>
              <a:spcBef>
                <a:spcPts val="0"/>
              </a:spcBef>
              <a:defRPr/>
            </a:pPr>
            <a:r>
              <a:rPr lang="en-GB" sz="1800" dirty="0">
                <a:solidFill>
                  <a:schemeClr val="tx1">
                    <a:lumMod val="85000"/>
                    <a:lumOff val="15000"/>
                  </a:schemeClr>
                </a:solidFill>
              </a:rPr>
              <a:t>↑ self efficacy/activation </a:t>
            </a:r>
          </a:p>
          <a:p>
            <a:pPr>
              <a:spcBef>
                <a:spcPts val="0"/>
              </a:spcBef>
              <a:defRPr/>
            </a:pPr>
            <a:r>
              <a:rPr lang="en-GB" sz="1800" dirty="0">
                <a:solidFill>
                  <a:schemeClr val="tx1">
                    <a:lumMod val="85000"/>
                    <a:lumOff val="15000"/>
                  </a:schemeClr>
                </a:solidFill>
              </a:rPr>
              <a:t>Effective with vulnerable groups</a:t>
            </a:r>
          </a:p>
          <a:p>
            <a:pPr>
              <a:spcBef>
                <a:spcPts val="0"/>
              </a:spcBef>
              <a:defRPr/>
            </a:pPr>
            <a:endParaRPr lang="en-GB" sz="1800" dirty="0">
              <a:solidFill>
                <a:schemeClr val="tx1">
                  <a:lumMod val="85000"/>
                  <a:lumOff val="15000"/>
                </a:schemeClr>
              </a:solidFill>
            </a:endParaRPr>
          </a:p>
          <a:p>
            <a:pPr marL="0" indent="0">
              <a:spcBef>
                <a:spcPts val="0"/>
              </a:spcBef>
              <a:buNone/>
              <a:defRPr/>
            </a:pPr>
            <a:r>
              <a:rPr lang="en-GB" sz="1800" b="1" dirty="0">
                <a:solidFill>
                  <a:schemeClr val="tx1">
                    <a:lumMod val="85000"/>
                    <a:lumOff val="15000"/>
                  </a:schemeClr>
                </a:solidFill>
              </a:rPr>
              <a:t>Activates clinicians</a:t>
            </a:r>
          </a:p>
          <a:p>
            <a:pPr>
              <a:spcBef>
                <a:spcPts val="0"/>
              </a:spcBef>
              <a:defRPr/>
            </a:pPr>
            <a:r>
              <a:rPr lang="en-GB" sz="1800" dirty="0">
                <a:solidFill>
                  <a:schemeClr val="tx1">
                    <a:lumMod val="85000"/>
                    <a:lumOff val="15000"/>
                  </a:schemeClr>
                </a:solidFill>
              </a:rPr>
              <a:t>Can be used by all professionals (and peers) </a:t>
            </a:r>
          </a:p>
          <a:p>
            <a:pPr>
              <a:spcBef>
                <a:spcPts val="0"/>
              </a:spcBef>
              <a:defRPr/>
            </a:pPr>
            <a:r>
              <a:rPr lang="en-GB" sz="1800" dirty="0">
                <a:solidFill>
                  <a:schemeClr val="tx1">
                    <a:lumMod val="85000"/>
                    <a:lumOff val="15000"/>
                  </a:schemeClr>
                </a:solidFill>
              </a:rPr>
              <a:t>Helps structure difficult conversations </a:t>
            </a:r>
          </a:p>
          <a:p>
            <a:pPr>
              <a:spcBef>
                <a:spcPts val="0"/>
              </a:spcBef>
              <a:defRPr/>
            </a:pPr>
            <a:r>
              <a:rPr lang="en-GB" sz="1800" dirty="0">
                <a:solidFill>
                  <a:schemeClr val="tx1">
                    <a:lumMod val="85000"/>
                    <a:lumOff val="15000"/>
                  </a:schemeClr>
                </a:solidFill>
              </a:rPr>
              <a:t>Useful with colleagues e.g. in leadership role</a:t>
            </a:r>
          </a:p>
          <a:p>
            <a:pPr>
              <a:spcBef>
                <a:spcPts val="0"/>
              </a:spcBef>
              <a:defRPr/>
            </a:pPr>
            <a:r>
              <a:rPr lang="en-GB" sz="1800" dirty="0">
                <a:solidFill>
                  <a:schemeClr val="tx1">
                    <a:lumMod val="85000"/>
                    <a:lumOff val="15000"/>
                  </a:schemeClr>
                </a:solidFill>
              </a:rPr>
              <a:t>Reported ↑ resilience and job satisfaction</a:t>
            </a:r>
          </a:p>
          <a:p>
            <a:pPr>
              <a:spcBef>
                <a:spcPts val="0"/>
              </a:spcBef>
              <a:defRPr/>
            </a:pPr>
            <a:endParaRPr lang="en-GB" sz="1800" dirty="0">
              <a:solidFill>
                <a:schemeClr val="tx1">
                  <a:lumMod val="85000"/>
                  <a:lumOff val="15000"/>
                </a:schemeClr>
              </a:solidFill>
            </a:endParaRPr>
          </a:p>
          <a:p>
            <a:pPr marL="0" indent="0">
              <a:spcBef>
                <a:spcPts val="0"/>
              </a:spcBef>
              <a:buNone/>
              <a:defRPr/>
            </a:pPr>
            <a:r>
              <a:rPr lang="en-GB" sz="1800" b="1" dirty="0">
                <a:solidFill>
                  <a:schemeClr val="tx1">
                    <a:lumMod val="85000"/>
                    <a:lumOff val="15000"/>
                  </a:schemeClr>
                </a:solidFill>
              </a:rPr>
              <a:t>Catalyses organisational change</a:t>
            </a:r>
          </a:p>
          <a:p>
            <a:pPr>
              <a:spcBef>
                <a:spcPts val="0"/>
              </a:spcBef>
              <a:defRPr/>
            </a:pPr>
            <a:r>
              <a:rPr lang="en-GB" sz="1800" dirty="0">
                <a:solidFill>
                  <a:schemeClr val="tx1">
                    <a:lumMod val="85000"/>
                    <a:lumOff val="15000"/>
                  </a:schemeClr>
                </a:solidFill>
              </a:rPr>
              <a:t>Meet strategic priorities e.g. FYFV </a:t>
            </a:r>
          </a:p>
          <a:p>
            <a:pPr>
              <a:spcBef>
                <a:spcPts val="0"/>
              </a:spcBef>
              <a:defRPr/>
            </a:pPr>
            <a:r>
              <a:rPr lang="en-GB" sz="1800" dirty="0">
                <a:solidFill>
                  <a:schemeClr val="tx1">
                    <a:lumMod val="85000"/>
                    <a:lumOff val="15000"/>
                  </a:schemeClr>
                </a:solidFill>
                <a:ea typeface="ＭＳ Ｐゴシック" pitchFamily="34" charset="-128"/>
              </a:rPr>
              <a:t>Creates champions for self care </a:t>
            </a:r>
          </a:p>
          <a:p>
            <a:pPr marL="0" indent="0">
              <a:spcBef>
                <a:spcPts val="0"/>
              </a:spcBef>
              <a:buNone/>
              <a:defRPr/>
            </a:pPr>
            <a:endParaRPr lang="en-GB" sz="1800" b="1" dirty="0">
              <a:solidFill>
                <a:schemeClr val="tx1">
                  <a:lumMod val="85000"/>
                  <a:lumOff val="15000"/>
                </a:schemeClr>
              </a:solidFill>
              <a:ea typeface="ＭＳ Ｐゴシック" pitchFamily="34" charset="-128"/>
            </a:endParaRPr>
          </a:p>
          <a:p>
            <a:pPr marL="0" indent="0">
              <a:spcBef>
                <a:spcPts val="0"/>
              </a:spcBef>
              <a:buNone/>
              <a:defRPr/>
            </a:pPr>
            <a:r>
              <a:rPr lang="en-GB" sz="1800" b="1" dirty="0">
                <a:solidFill>
                  <a:schemeClr val="tx1">
                    <a:lumMod val="85000"/>
                    <a:lumOff val="15000"/>
                  </a:schemeClr>
                </a:solidFill>
                <a:ea typeface="ＭＳ Ｐゴシック" pitchFamily="34" charset="-128"/>
              </a:rPr>
              <a:t>Cost-effectiveness/outcomes</a:t>
            </a:r>
          </a:p>
          <a:p>
            <a:pPr>
              <a:spcBef>
                <a:spcPts val="0"/>
              </a:spcBef>
              <a:defRPr/>
            </a:pPr>
            <a:r>
              <a:rPr lang="en-GB" sz="1800" dirty="0">
                <a:solidFill>
                  <a:schemeClr val="tx1">
                    <a:lumMod val="85000"/>
                    <a:lumOff val="15000"/>
                  </a:schemeClr>
                </a:solidFill>
                <a:ea typeface="ＭＳ Ｐゴシック" pitchFamily="34" charset="-128"/>
              </a:rPr>
              <a:t>Can impact on utilisation, costs and outcomes e.g. </a:t>
            </a:r>
            <a:r>
              <a:rPr lang="en-US" altLang="ja-JP" sz="1800" dirty="0">
                <a:solidFill>
                  <a:schemeClr val="tx1">
                    <a:lumMod val="85000"/>
                    <a:lumOff val="15000"/>
                  </a:schemeClr>
                </a:solidFill>
              </a:rPr>
              <a:t>residential care placements, </a:t>
            </a:r>
            <a:r>
              <a:rPr lang="en-GB" sz="1800" dirty="0">
                <a:solidFill>
                  <a:schemeClr val="tx1">
                    <a:lumMod val="85000"/>
                    <a:lumOff val="15000"/>
                  </a:schemeClr>
                </a:solidFill>
              </a:rPr>
              <a:t>medication adherence, HbA1c/BP/cholesterol, readmissions – and these changes look sustainable</a:t>
            </a:r>
          </a:p>
          <a:p>
            <a:pPr>
              <a:spcBef>
                <a:spcPts val="0"/>
              </a:spcBef>
              <a:defRPr/>
            </a:pPr>
            <a:r>
              <a:rPr lang="en-GB" sz="1800" dirty="0">
                <a:solidFill>
                  <a:schemeClr val="tx1">
                    <a:lumMod val="85000"/>
                    <a:lumOff val="15000"/>
                  </a:schemeClr>
                </a:solidFill>
              </a:rPr>
              <a:t>Needs more research  </a:t>
            </a:r>
          </a:p>
          <a:p>
            <a:pPr>
              <a:spcBef>
                <a:spcPts val="0"/>
              </a:spcBef>
              <a:defRPr/>
            </a:pPr>
            <a:endParaRPr lang="en-GB" sz="1800" dirty="0">
              <a:solidFill>
                <a:schemeClr val="tx1">
                  <a:lumMod val="85000"/>
                  <a:lumOff val="15000"/>
                </a:schemeClr>
              </a:solidFill>
            </a:endParaRPr>
          </a:p>
          <a:p>
            <a:pPr marL="0" indent="0">
              <a:spcBef>
                <a:spcPts val="0"/>
              </a:spcBef>
              <a:buNone/>
              <a:defRPr/>
            </a:pPr>
            <a:r>
              <a:rPr lang="en-GB" sz="1800" b="1" dirty="0">
                <a:solidFill>
                  <a:schemeClr val="tx1">
                    <a:lumMod val="85000"/>
                    <a:lumOff val="15000"/>
                  </a:schemeClr>
                </a:solidFill>
              </a:rPr>
              <a:t>Spin offs </a:t>
            </a:r>
          </a:p>
          <a:p>
            <a:pPr>
              <a:spcBef>
                <a:spcPts val="0"/>
              </a:spcBef>
              <a:defRPr/>
            </a:pPr>
            <a:r>
              <a:rPr lang="en-GB" sz="1800" dirty="0">
                <a:solidFill>
                  <a:schemeClr val="tx1">
                    <a:lumMod val="85000"/>
                    <a:lumOff val="15000"/>
                  </a:schemeClr>
                </a:solidFill>
              </a:rPr>
              <a:t>? Impact on complaints, errors, patient experience, clinician burn out  </a:t>
            </a:r>
          </a:p>
          <a:p>
            <a:pPr>
              <a:spcBef>
                <a:spcPts val="0"/>
              </a:spcBef>
              <a:defRPr/>
            </a:pPr>
            <a:endParaRPr lang="en-GB" altLang="ja-JP" sz="1800" dirty="0">
              <a:solidFill>
                <a:schemeClr val="tx1">
                  <a:lumMod val="85000"/>
                  <a:lumOff val="15000"/>
                </a:schemeClr>
              </a:solidFill>
            </a:endParaRPr>
          </a:p>
        </p:txBody>
      </p:sp>
      <p:pic>
        <p:nvPicPr>
          <p:cNvPr id="3" name="Content Placeholder 2"/>
          <p:cNvPicPr>
            <a:picLocks noGrp="1" noChangeAspect="1"/>
          </p:cNvPicPr>
          <p:nvPr>
            <p:ph idx="1"/>
          </p:nvPr>
        </p:nvPicPr>
        <p:blipFill>
          <a:blip r:embed="rId3"/>
          <a:stretch>
            <a:fillRect/>
          </a:stretch>
        </p:blipFill>
        <p:spPr>
          <a:xfrm>
            <a:off x="559393" y="1873326"/>
            <a:ext cx="3129664" cy="4351338"/>
          </a:xfrm>
          <a:prstGeom prst="rect">
            <a:avLst/>
          </a:prstGeom>
          <a:ln>
            <a:solidFill>
              <a:schemeClr val="tx1">
                <a:lumMod val="75000"/>
                <a:lumOff val="25000"/>
              </a:schemeClr>
            </a:solidFill>
          </a:ln>
        </p:spPr>
      </p:pic>
      <p:sp>
        <p:nvSpPr>
          <p:cNvPr id="8" name="Oval Callout 7"/>
          <p:cNvSpPr/>
          <p:nvPr/>
        </p:nvSpPr>
        <p:spPr>
          <a:xfrm>
            <a:off x="9265634" y="2202864"/>
            <a:ext cx="2686756" cy="1614311"/>
          </a:xfrm>
          <a:prstGeom prst="wedgeEllipseCallout">
            <a:avLst>
              <a:gd name="adj1" fmla="val -38900"/>
              <a:gd name="adj2" fmla="val 64598"/>
            </a:avLst>
          </a:prstGeom>
          <a:noFill/>
          <a:ln w="76200">
            <a:solidFill>
              <a:srgbClr val="16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769305" y="2548354"/>
            <a:ext cx="1950470" cy="923330"/>
          </a:xfrm>
          <a:prstGeom prst="rect">
            <a:avLst/>
          </a:prstGeom>
          <a:noFill/>
        </p:spPr>
        <p:txBody>
          <a:bodyPr wrap="square" rtlCol="0">
            <a:spAutoFit/>
          </a:bodyPr>
          <a:lstStyle/>
          <a:p>
            <a:r>
              <a:rPr lang="en-GB" dirty="0"/>
              <a:t>Needs standardising and more research</a:t>
            </a:r>
          </a:p>
        </p:txBody>
      </p:sp>
      <p:sp>
        <p:nvSpPr>
          <p:cNvPr id="9" name="Title 3"/>
          <p:cNvSpPr>
            <a:spLocks noGrp="1"/>
          </p:cNvSpPr>
          <p:nvPr>
            <p:ph type="title"/>
          </p:nvPr>
        </p:nvSpPr>
        <p:spPr>
          <a:xfrm>
            <a:off x="558800" y="730250"/>
            <a:ext cx="3341688" cy="1143000"/>
          </a:xfrm>
        </p:spPr>
        <p:txBody>
          <a:bodyPr>
            <a:noAutofit/>
          </a:bodyPr>
          <a:lstStyle/>
          <a:p>
            <a:pPr>
              <a:defRPr/>
            </a:pPr>
            <a:r>
              <a:rPr lang="en-GB" b="1" dirty="0">
                <a:solidFill>
                  <a:srgbClr val="167E80"/>
                </a:solidFill>
                <a:latin typeface="+mn-lt"/>
              </a:rPr>
              <a:t>Growing evidence</a:t>
            </a:r>
          </a:p>
        </p:txBody>
      </p:sp>
    </p:spTree>
    <p:extLst>
      <p:ext uri="{BB962C8B-B14F-4D97-AF65-F5344CB8AC3E}">
        <p14:creationId xmlns:p14="http://schemas.microsoft.com/office/powerpoint/2010/main" val="1639685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1066</Words>
  <Application>Microsoft Office PowerPoint</Application>
  <PresentationFormat>Widescreen</PresentationFormat>
  <Paragraphs>126</Paragraphs>
  <Slides>13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ＭＳ Ｐゴシック</vt:lpstr>
      <vt:lpstr>Aharoni</vt:lpstr>
      <vt:lpstr>Arial</vt:lpstr>
      <vt:lpstr>Calibri</vt:lpstr>
      <vt:lpstr>Calibri Light</vt:lpstr>
      <vt:lpstr>Sen</vt:lpstr>
      <vt:lpstr>Sens</vt:lpstr>
      <vt:lpstr>Sens regular</vt:lpstr>
      <vt:lpstr>Sens -Regular</vt:lpstr>
      <vt:lpstr>Sens-Regular</vt:lpstr>
      <vt:lpstr>Office Theme</vt:lpstr>
      <vt:lpstr>Why a better conversation is important?</vt:lpstr>
      <vt:lpstr>PowerPoint Presentation</vt:lpstr>
      <vt:lpstr>What's the problem?</vt:lpstr>
      <vt:lpstr>Am I being effective?  </vt:lpstr>
      <vt:lpstr>When patients see a clinician, their consultation may not be working </vt:lpstr>
      <vt:lpstr>What is health coaching? </vt:lpstr>
      <vt:lpstr>Health coaching development timeline</vt:lpstr>
      <vt:lpstr>PowerPoint Presentation</vt:lpstr>
      <vt:lpstr>Growing evidence</vt:lpstr>
      <vt:lpstr>5 Year Forward View  - meets wellbeing, quality and efficiency gaps</vt:lpstr>
      <vt:lpstr>The health coaching coalition </vt:lpstr>
      <vt:lpstr>How can I join the movement for #betterconversation?</vt:lpstr>
      <vt:lpstr>Testimonial from Dr Ruth Q. Wolever, PhD Director of Vanderbilt Health Coaching, Associate Professor, Physical Medicine and Rehabilitation, Dept of Psychiatry Vanderbilt Schools of Medicine and Nursing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conversation: Empowering patients and communities</dc:title>
  <dc:creator>Penny Newman</dc:creator>
  <cp:lastModifiedBy>Admin</cp:lastModifiedBy>
  <cp:revision>59</cp:revision>
  <dcterms:created xsi:type="dcterms:W3CDTF">2016-09-17T12:57:54Z</dcterms:created>
  <dcterms:modified xsi:type="dcterms:W3CDTF">2016-09-19T07:38:26Z</dcterms:modified>
</cp:coreProperties>
</file>